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4" r:id="rId1"/>
  </p:sldMasterIdLst>
  <p:notesMasterIdLst>
    <p:notesMasterId r:id="rId13"/>
  </p:notesMasterIdLst>
  <p:sldIdLst>
    <p:sldId id="256" r:id="rId2"/>
    <p:sldId id="257" r:id="rId3"/>
    <p:sldId id="258" r:id="rId4"/>
    <p:sldId id="261" r:id="rId5"/>
    <p:sldId id="259" r:id="rId6"/>
    <p:sldId id="260" r:id="rId7"/>
    <p:sldId id="262" r:id="rId8"/>
    <p:sldId id="263" r:id="rId9"/>
    <p:sldId id="264" r:id="rId10"/>
    <p:sldId id="266" r:id="rId11"/>
    <p:sldId id="265" r:id="rId12"/>
  </p:sldIdLst>
  <p:sldSz cx="9144000" cy="5143500" type="screen16x9"/>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26" d="100"/>
          <a:sy n="126" d="100"/>
        </p:scale>
        <p:origin x="-354" y="1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1"/>
        <p:cNvGrpSpPr/>
        <p:nvPr/>
      </p:nvGrpSpPr>
      <p:grpSpPr>
        <a:xfrm>
          <a:off x="0" y="0"/>
          <a:ext cx="0" cy="0"/>
          <a:chOff x="0" y="0"/>
          <a:chExt cx="0" cy="0"/>
        </a:xfrm>
      </p:grpSpPr>
      <p:sp>
        <p:nvSpPr>
          <p:cNvPr id="2" name="Shape 2"/>
          <p:cNvSpPr>
            <a:spLocks noGrp="1" noRot="1" noChangeAspect="1"/>
          </p:cNvSpPr>
          <p:nvPr>
            <p:ph type="sldImg" idx="2"/>
          </p:nvPr>
        </p:nvSpPr>
        <p:spPr>
          <a:xfrm>
            <a:off x="381187"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3" name="Shape 3"/>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a:endParaRPr/>
          </a:p>
        </p:txBody>
      </p:sp>
    </p:spTree>
    <p:extLst>
      <p:ext uri="{BB962C8B-B14F-4D97-AF65-F5344CB8AC3E}">
        <p14:creationId xmlns:p14="http://schemas.microsoft.com/office/powerpoint/2010/main" val="316276648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
        <p:cNvGrpSpPr/>
        <p:nvPr/>
      </p:nvGrpSpPr>
      <p:grpSpPr>
        <a:xfrm>
          <a:off x="0" y="0"/>
          <a:ext cx="0" cy="0"/>
          <a:chOff x="0" y="0"/>
          <a:chExt cx="0" cy="0"/>
        </a:xfrm>
      </p:grpSpPr>
      <p:sp>
        <p:nvSpPr>
          <p:cNvPr id="42" name="Shape 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3" name="Shape 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1818649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02" name="Shape 10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4071549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
        <p:cNvGrpSpPr/>
        <p:nvPr/>
      </p:nvGrpSpPr>
      <p:grpSpPr>
        <a:xfrm>
          <a:off x="0" y="0"/>
          <a:ext cx="0" cy="0"/>
          <a:chOff x="0" y="0"/>
          <a:chExt cx="0" cy="0"/>
        </a:xfrm>
      </p:grpSpPr>
      <p:sp>
        <p:nvSpPr>
          <p:cNvPr id="48" name="Shape 4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49" name="Shape 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327631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Shape 5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55" name="Shape 5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3718870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9070938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Shape 6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2" name="Shape 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83393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Shape 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68" name="Shape 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2734209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82" name="Shape 8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89001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Shape 8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0" name="Shape 9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2634406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96" name="Shape 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extLst>
      <p:ext uri="{BB962C8B-B14F-4D97-AF65-F5344CB8AC3E}">
        <p14:creationId xmlns:p14="http://schemas.microsoft.com/office/powerpoint/2010/main" val="503283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7"/>
        <p:cNvGrpSpPr/>
        <p:nvPr/>
      </p:nvGrpSpPr>
      <p:grpSpPr>
        <a:xfrm>
          <a:off x="0" y="0"/>
          <a:ext cx="0" cy="0"/>
          <a:chOff x="0" y="0"/>
          <a:chExt cx="0" cy="0"/>
        </a:xfrm>
      </p:grpSpPr>
      <p:sp>
        <p:nvSpPr>
          <p:cNvPr id="8" name="Shape 8"/>
          <p:cNvSpPr/>
          <p:nvPr/>
        </p:nvSpPr>
        <p:spPr>
          <a:xfrm rot="10800000" flipH="1">
            <a:off x="0" y="2984999"/>
            <a:ext cx="9144000" cy="2158500"/>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9" name="Shape 9"/>
          <p:cNvSpPr/>
          <p:nvPr/>
        </p:nvSpPr>
        <p:spPr>
          <a:xfrm>
            <a:off x="0" y="2393175"/>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10" name="Shape 10"/>
          <p:cNvSpPr/>
          <p:nvPr/>
        </p:nvSpPr>
        <p:spPr>
          <a:xfrm rot="10800000" flipH="1">
            <a:off x="0" y="2983958"/>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11" name="Shape 11"/>
          <p:cNvSpPr txBox="1">
            <a:spLocks noGrp="1"/>
          </p:cNvSpPr>
          <p:nvPr>
            <p:ph type="ctrTitle"/>
          </p:nvPr>
        </p:nvSpPr>
        <p:spPr>
          <a:xfrm>
            <a:off x="685800" y="1746892"/>
            <a:ext cx="7772400" cy="1238099"/>
          </a:xfrm>
          <a:prstGeom prst="rect">
            <a:avLst/>
          </a:prstGeom>
        </p:spPr>
        <p:txBody>
          <a:bodyPr lIns="91425" tIns="91425" rIns="91425" bIns="91425" anchor="b" anchorCtr="0"/>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a:endParaRPr/>
          </a:p>
        </p:txBody>
      </p:sp>
      <p:sp>
        <p:nvSpPr>
          <p:cNvPr id="12" name="Shape 12"/>
          <p:cNvSpPr txBox="1">
            <a:spLocks noGrp="1"/>
          </p:cNvSpPr>
          <p:nvPr>
            <p:ph type="subTitle" idx="1"/>
          </p:nvPr>
        </p:nvSpPr>
        <p:spPr>
          <a:xfrm>
            <a:off x="685800" y="3093357"/>
            <a:ext cx="7772400" cy="666600"/>
          </a:xfrm>
          <a:prstGeom prst="rect">
            <a:avLst/>
          </a:prstGeom>
        </p:spPr>
        <p:txBody>
          <a:bodyPr lIns="91425" tIns="91425" rIns="91425" bIns="91425" anchor="t" anchorCtr="0"/>
          <a:lstStyle>
            <a:lvl1pPr algn="ctr">
              <a:spcBef>
                <a:spcPts val="0"/>
              </a:spcBef>
              <a:buClr>
                <a:schemeClr val="dk2"/>
              </a:buClr>
              <a:buSzPct val="100000"/>
              <a:buNone/>
              <a:defRPr sz="2400" i="1">
                <a:solidFill>
                  <a:schemeClr val="dk2"/>
                </a:solidFill>
              </a:defRPr>
            </a:lvl1pPr>
            <a:lvl2pPr algn="ctr">
              <a:spcBef>
                <a:spcPts val="0"/>
              </a:spcBef>
              <a:buClr>
                <a:schemeClr val="dk2"/>
              </a:buClr>
              <a:buNone/>
              <a:defRPr i="1">
                <a:solidFill>
                  <a:schemeClr val="dk2"/>
                </a:solidFill>
              </a:defRPr>
            </a:lvl2pPr>
            <a:lvl3pPr algn="ctr">
              <a:spcBef>
                <a:spcPts val="0"/>
              </a:spcBef>
              <a:buClr>
                <a:schemeClr val="dk2"/>
              </a:buClr>
              <a:buNone/>
              <a:defRPr i="1">
                <a:solidFill>
                  <a:schemeClr val="dk2"/>
                </a:solidFill>
              </a:defRPr>
            </a:lvl3pPr>
            <a:lvl4pPr algn="ctr">
              <a:spcBef>
                <a:spcPts val="0"/>
              </a:spcBef>
              <a:buClr>
                <a:schemeClr val="dk2"/>
              </a:buClr>
              <a:buSzPct val="100000"/>
              <a:buNone/>
              <a:defRPr sz="2400" i="1">
                <a:solidFill>
                  <a:schemeClr val="dk2"/>
                </a:solidFill>
              </a:defRPr>
            </a:lvl4pPr>
            <a:lvl5pPr algn="ctr">
              <a:spcBef>
                <a:spcPts val="0"/>
              </a:spcBef>
              <a:buClr>
                <a:schemeClr val="dk2"/>
              </a:buClr>
              <a:buSzPct val="100000"/>
              <a:buNone/>
              <a:defRPr sz="2400" i="1">
                <a:solidFill>
                  <a:schemeClr val="dk2"/>
                </a:solidFill>
              </a:defRPr>
            </a:lvl5pPr>
            <a:lvl6pPr algn="ctr">
              <a:spcBef>
                <a:spcPts val="0"/>
              </a:spcBef>
              <a:buClr>
                <a:schemeClr val="dk2"/>
              </a:buClr>
              <a:buSzPct val="100000"/>
              <a:buNone/>
              <a:defRPr sz="2400" i="1">
                <a:solidFill>
                  <a:schemeClr val="dk2"/>
                </a:solidFill>
              </a:defRPr>
            </a:lvl6pPr>
            <a:lvl7pPr algn="ctr">
              <a:spcBef>
                <a:spcPts val="0"/>
              </a:spcBef>
              <a:buClr>
                <a:schemeClr val="dk2"/>
              </a:buClr>
              <a:buSzPct val="100000"/>
              <a:buNone/>
              <a:defRPr sz="2400" i="1">
                <a:solidFill>
                  <a:schemeClr val="dk2"/>
                </a:solidFill>
              </a:defRPr>
            </a:lvl7pPr>
            <a:lvl8pPr algn="ctr">
              <a:spcBef>
                <a:spcPts val="0"/>
              </a:spcBef>
              <a:buClr>
                <a:schemeClr val="dk2"/>
              </a:buClr>
              <a:buSzPct val="100000"/>
              <a:buNone/>
              <a:defRPr sz="2400" i="1">
                <a:solidFill>
                  <a:schemeClr val="dk2"/>
                </a:solidFill>
              </a:defRPr>
            </a:lvl8pPr>
            <a:lvl9pPr algn="ctr">
              <a:spcBef>
                <a:spcPts val="0"/>
              </a:spcBef>
              <a:buClr>
                <a:schemeClr val="dk2"/>
              </a:buClr>
              <a:buSzPct val="100000"/>
              <a:buNone/>
              <a:defRPr sz="2400" i="1">
                <a:solidFill>
                  <a:schemeClr val="dk2"/>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15" name="Shape 15"/>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16" name="Shape 16"/>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17" name="Shape 17"/>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body" idx="1"/>
          </p:nvPr>
        </p:nvSpPr>
        <p:spPr>
          <a:xfrm>
            <a:off x="457200" y="1200150"/>
            <a:ext cx="82296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9"/>
        <p:cNvGrpSpPr/>
        <p:nvPr/>
      </p:nvGrpSpPr>
      <p:grpSpPr>
        <a:xfrm>
          <a:off x="0" y="0"/>
          <a:ext cx="0" cy="0"/>
          <a:chOff x="0" y="0"/>
          <a:chExt cx="0" cy="0"/>
        </a:xfrm>
      </p:grpSpPr>
      <p:sp>
        <p:nvSpPr>
          <p:cNvPr id="20" name="Shape 20"/>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21" name="Shape 21"/>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22" name="Shape 22"/>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body" idx="1"/>
          </p:nvPr>
        </p:nvSpPr>
        <p:spPr>
          <a:xfrm>
            <a:off x="457200"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4" name="Shape 24"/>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25" name="Shape 25"/>
          <p:cNvSpPr txBox="1">
            <a:spLocks noGrp="1"/>
          </p:cNvSpPr>
          <p:nvPr>
            <p:ph type="body" idx="2"/>
          </p:nvPr>
        </p:nvSpPr>
        <p:spPr>
          <a:xfrm>
            <a:off x="4692273" y="1200150"/>
            <a:ext cx="3994500" cy="3725699"/>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6"/>
        <p:cNvGrpSpPr/>
        <p:nvPr/>
      </p:nvGrpSpPr>
      <p:grpSpPr>
        <a:xfrm>
          <a:off x="0" y="0"/>
          <a:ext cx="0" cy="0"/>
          <a:chOff x="0" y="0"/>
          <a:chExt cx="0" cy="0"/>
        </a:xfrm>
      </p:grpSpPr>
      <p:sp>
        <p:nvSpPr>
          <p:cNvPr id="27" name="Shape 27"/>
          <p:cNvSpPr/>
          <p:nvPr/>
        </p:nvSpPr>
        <p:spPr>
          <a:xfrm rot="10800000" flipH="1">
            <a:off x="0" y="1163100"/>
            <a:ext cx="9144000" cy="39803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28" name="Shape 28"/>
          <p:cNvSpPr/>
          <p:nvPr/>
        </p:nvSpPr>
        <p:spPr>
          <a:xfrm flipH="1">
            <a:off x="4526627" y="571349"/>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29" name="Shape 29"/>
          <p:cNvSpPr txBox="1">
            <a:spLocks noGrp="1"/>
          </p:cNvSpPr>
          <p:nvPr>
            <p:ph type="title"/>
          </p:nvPr>
        </p:nvSpPr>
        <p:spPr>
          <a:xfrm>
            <a:off x="457200" y="205978"/>
            <a:ext cx="8229600" cy="857400"/>
          </a:xfrm>
          <a:prstGeom prst="rect">
            <a:avLst/>
          </a:prstGeom>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0" name="Shape 30"/>
          <p:cNvSpPr/>
          <p:nvPr/>
        </p:nvSpPr>
        <p:spPr>
          <a:xfrm rot="10800000">
            <a:off x="4526627" y="1162132"/>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31"/>
        <p:cNvGrpSpPr/>
        <p:nvPr/>
      </p:nvGrpSpPr>
      <p:grpSpPr>
        <a:xfrm>
          <a:off x="0" y="0"/>
          <a:ext cx="0" cy="0"/>
          <a:chOff x="0" y="0"/>
          <a:chExt cx="0" cy="0"/>
        </a:xfrm>
      </p:grpSpPr>
      <p:sp>
        <p:nvSpPr>
          <p:cNvPr id="32" name="Shape 32"/>
          <p:cNvSpPr/>
          <p:nvPr/>
        </p:nvSpPr>
        <p:spPr>
          <a:xfrm rot="10800000" flipH="1">
            <a:off x="0" y="4412699"/>
            <a:ext cx="9144000" cy="730799"/>
          </a:xfrm>
          <a:prstGeom prst="rect">
            <a:avLst/>
          </a:prstGeom>
          <a:solidFill>
            <a:schemeClr val="lt1"/>
          </a:solidFill>
          <a:ln>
            <a:noFill/>
          </a:ln>
        </p:spPr>
        <p:txBody>
          <a:bodyPr lIns="91425" tIns="45700" rIns="91425" bIns="45700" anchor="ctr" anchorCtr="0">
            <a:noAutofit/>
          </a:bodyPr>
          <a:lstStyle/>
          <a:p>
            <a:pPr>
              <a:spcBef>
                <a:spcPts val="0"/>
              </a:spcBef>
              <a:buNone/>
            </a:pPr>
            <a:endParaRPr/>
          </a:p>
        </p:txBody>
      </p:sp>
      <p:sp>
        <p:nvSpPr>
          <p:cNvPr id="33" name="Shape 33"/>
          <p:cNvSpPr/>
          <p:nvPr/>
        </p:nvSpPr>
        <p:spPr>
          <a:xfrm flipH="1">
            <a:off x="4526627" y="3820834"/>
            <a:ext cx="4617372" cy="590502"/>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
        <p:nvSpPr>
          <p:cNvPr id="34" name="Shape 34"/>
          <p:cNvSpPr/>
          <p:nvPr/>
        </p:nvSpPr>
        <p:spPr>
          <a:xfrm rot="10800000">
            <a:off x="4526627" y="4411617"/>
            <a:ext cx="4617372" cy="571095"/>
          </a:xfrm>
          <a:custGeom>
            <a:avLst/>
            <a:gdLst/>
            <a:ahLst/>
            <a:cxnLst/>
            <a:rect l="0" t="0" r="0" b="0"/>
            <a:pathLst>
              <a:path w="4617373" h="1108924" extrusionOk="0">
                <a:moveTo>
                  <a:pt x="1199" y="1108924"/>
                </a:moveTo>
                <a:lnTo>
                  <a:pt x="4617373" y="1108924"/>
                </a:lnTo>
                <a:lnTo>
                  <a:pt x="0" y="0"/>
                </a:lnTo>
                <a:cubicBezTo>
                  <a:pt x="400" y="369641"/>
                  <a:pt x="799" y="739283"/>
                  <a:pt x="1199" y="1108924"/>
                </a:cubicBezTo>
                <a:close/>
              </a:path>
            </a:pathLst>
          </a:custGeom>
          <a:solidFill>
            <a:schemeClr val="dk1">
              <a:alpha val="7843"/>
            </a:schemeClr>
          </a:solidFill>
          <a:ln>
            <a:noFill/>
          </a:ln>
        </p:spPr>
        <p:txBody>
          <a:bodyPr lIns="91425" tIns="45700" rIns="91425" bIns="45700" anchor="ctr" anchorCtr="0">
            <a:noAutofit/>
          </a:bodyPr>
          <a:lstStyle/>
          <a:p>
            <a:pPr>
              <a:spcBef>
                <a:spcPts val="0"/>
              </a:spcBef>
              <a:buNone/>
            </a:pPr>
            <a:endParaRPr/>
          </a:p>
        </p:txBody>
      </p:sp>
      <p:sp>
        <p:nvSpPr>
          <p:cNvPr id="35" name="Shape 35"/>
          <p:cNvSpPr txBox="1">
            <a:spLocks noGrp="1"/>
          </p:cNvSpPr>
          <p:nvPr>
            <p:ph type="body" idx="1"/>
          </p:nvPr>
        </p:nvSpPr>
        <p:spPr>
          <a:xfrm>
            <a:off x="457200" y="4421726"/>
            <a:ext cx="8229600" cy="505200"/>
          </a:xfrm>
          <a:prstGeom prst="rect">
            <a:avLst/>
          </a:prstGeom>
        </p:spPr>
        <p:txBody>
          <a:bodyPr lIns="91425" tIns="91425" rIns="91425" bIns="91425" anchor="ctr" anchorCtr="0"/>
          <a:lstStyle>
            <a:lvl1pPr>
              <a:spcBef>
                <a:spcPts val="0"/>
              </a:spcBef>
              <a:buClr>
                <a:schemeClr val="dk2"/>
              </a:buClr>
              <a:buSzPct val="100000"/>
              <a:buNone/>
              <a:defRPr sz="2400" i="1">
                <a:solidFill>
                  <a:schemeClr val="dk2"/>
                </a:solidFill>
              </a:defRPr>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6"/>
        <p:cNvGrpSpPr/>
        <p:nvPr/>
      </p:nvGrpSpPr>
      <p:grpSpPr>
        <a:xfrm>
          <a:off x="0" y="0"/>
          <a:ext cx="0" cy="0"/>
          <a:chOff x="0" y="0"/>
          <a:chExt cx="0" cy="0"/>
        </a:xfrm>
      </p:grpSpPr>
      <p:sp>
        <p:nvSpPr>
          <p:cNvPr id="37" name="Shape 37"/>
          <p:cNvSpPr/>
          <p:nvPr/>
        </p:nvSpPr>
        <p:spPr>
          <a:xfrm>
            <a:off x="6676" y="76256"/>
            <a:ext cx="9134130" cy="5054792"/>
          </a:xfrm>
          <a:custGeom>
            <a:avLst/>
            <a:gdLst/>
            <a:ahLst/>
            <a:cxnLst/>
            <a:rect l="0" t="0" r="0" b="0"/>
            <a:pathLst>
              <a:path w="9157023" h="6739723" extrusionOk="0">
                <a:moveTo>
                  <a:pt x="1629" y="0"/>
                </a:moveTo>
                <a:lnTo>
                  <a:pt x="9157023" y="4340980"/>
                </a:lnTo>
                <a:lnTo>
                  <a:pt x="1593" y="6739723"/>
                </a:lnTo>
                <a:cubicBezTo>
                  <a:pt x="-3941" y="5123960"/>
                  <a:pt x="7163" y="1615763"/>
                  <a:pt x="1629" y="0"/>
                </a:cubicBezTo>
                <a:close/>
              </a:path>
            </a:pathLst>
          </a:custGeom>
          <a:solidFill>
            <a:srgbClr val="FFFFFF">
              <a:alpha val="6666"/>
            </a:srgbClr>
          </a:solidFill>
          <a:ln>
            <a:noFill/>
          </a:ln>
        </p:spPr>
        <p:txBody>
          <a:bodyPr lIns="91425" tIns="45700" rIns="91425" bIns="45700" anchor="ctr" anchorCtr="0">
            <a:noAutofit/>
          </a:bodyPr>
          <a:lstStyle/>
          <a:p>
            <a:pPr>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gs>
            <a:gs pos="100000">
              <a:schemeClr val="dk2"/>
            </a:gs>
          </a:gsLst>
          <a:path path="circle">
            <a:fillToRect l="50000" t="50000" r="50000" b="50000"/>
          </a:path>
          <a:tileRect/>
        </a:gradFill>
        <a:effectLst/>
      </p:bgPr>
    </p:bg>
    <p:spTree>
      <p:nvGrpSpPr>
        <p:cNvPr id="1" name="Shape 4"/>
        <p:cNvGrpSpPr/>
        <p:nvPr/>
      </p:nvGrpSpPr>
      <p:grpSpPr>
        <a:xfrm>
          <a:off x="0" y="0"/>
          <a:ext cx="0" cy="0"/>
          <a:chOff x="0" y="0"/>
          <a:chExt cx="0" cy="0"/>
        </a:xfrm>
      </p:grpSpPr>
      <p:sp>
        <p:nvSpPr>
          <p:cNvPr id="5" name="Shape 5"/>
          <p:cNvSpPr txBox="1">
            <a:spLocks noGrp="1"/>
          </p:cNvSpPr>
          <p:nvPr>
            <p:ph type="title"/>
          </p:nvPr>
        </p:nvSpPr>
        <p:spPr>
          <a:xfrm>
            <a:off x="457200" y="205978"/>
            <a:ext cx="8229600" cy="857400"/>
          </a:xfrm>
          <a:prstGeom prst="rect">
            <a:avLst/>
          </a:prstGeom>
          <a:noFill/>
          <a:ln>
            <a:noFill/>
          </a:ln>
        </p:spPr>
        <p:txBody>
          <a:bodyPr lIns="91425" tIns="91425" rIns="91425" bIns="91425" anchor="ctr" anchorCtr="0"/>
          <a:lstStyle>
            <a:lvl1pPr>
              <a:spcBef>
                <a:spcPts val="0"/>
              </a:spcBef>
              <a:buClr>
                <a:schemeClr val="lt1"/>
              </a:buClr>
              <a:buSzPct val="100000"/>
              <a:buFont typeface="Georgia"/>
              <a:buNone/>
              <a:defRPr sz="4800">
                <a:solidFill>
                  <a:schemeClr val="lt1"/>
                </a:solidFill>
                <a:latin typeface="Georgia"/>
                <a:ea typeface="Georgia"/>
                <a:cs typeface="Georgia"/>
                <a:sym typeface="Georgia"/>
              </a:defRPr>
            </a:lvl1pPr>
            <a:lvl2pPr>
              <a:spcBef>
                <a:spcPts val="0"/>
              </a:spcBef>
              <a:buClr>
                <a:schemeClr val="lt1"/>
              </a:buClr>
              <a:buSzPct val="100000"/>
              <a:buFont typeface="Georgia"/>
              <a:buNone/>
              <a:defRPr sz="4800">
                <a:solidFill>
                  <a:schemeClr val="lt1"/>
                </a:solidFill>
                <a:latin typeface="Georgia"/>
                <a:ea typeface="Georgia"/>
                <a:cs typeface="Georgia"/>
                <a:sym typeface="Georgia"/>
              </a:defRPr>
            </a:lvl2pPr>
            <a:lvl3pPr>
              <a:spcBef>
                <a:spcPts val="0"/>
              </a:spcBef>
              <a:buClr>
                <a:schemeClr val="lt1"/>
              </a:buClr>
              <a:buSzPct val="100000"/>
              <a:buFont typeface="Georgia"/>
              <a:buNone/>
              <a:defRPr sz="4800">
                <a:solidFill>
                  <a:schemeClr val="lt1"/>
                </a:solidFill>
                <a:latin typeface="Georgia"/>
                <a:ea typeface="Georgia"/>
                <a:cs typeface="Georgia"/>
                <a:sym typeface="Georgia"/>
              </a:defRPr>
            </a:lvl3pPr>
            <a:lvl4pPr>
              <a:spcBef>
                <a:spcPts val="0"/>
              </a:spcBef>
              <a:buClr>
                <a:schemeClr val="lt1"/>
              </a:buClr>
              <a:buSzPct val="100000"/>
              <a:buFont typeface="Georgia"/>
              <a:buNone/>
              <a:defRPr sz="4800">
                <a:solidFill>
                  <a:schemeClr val="lt1"/>
                </a:solidFill>
                <a:latin typeface="Georgia"/>
                <a:ea typeface="Georgia"/>
                <a:cs typeface="Georgia"/>
                <a:sym typeface="Georgia"/>
              </a:defRPr>
            </a:lvl4pPr>
            <a:lvl5pPr>
              <a:spcBef>
                <a:spcPts val="0"/>
              </a:spcBef>
              <a:buClr>
                <a:schemeClr val="lt1"/>
              </a:buClr>
              <a:buSzPct val="100000"/>
              <a:buFont typeface="Georgia"/>
              <a:buNone/>
              <a:defRPr sz="4800">
                <a:solidFill>
                  <a:schemeClr val="lt1"/>
                </a:solidFill>
                <a:latin typeface="Georgia"/>
                <a:ea typeface="Georgia"/>
                <a:cs typeface="Georgia"/>
                <a:sym typeface="Georgia"/>
              </a:defRPr>
            </a:lvl5pPr>
            <a:lvl6pPr>
              <a:spcBef>
                <a:spcPts val="0"/>
              </a:spcBef>
              <a:buClr>
                <a:schemeClr val="lt1"/>
              </a:buClr>
              <a:buSzPct val="100000"/>
              <a:buFont typeface="Georgia"/>
              <a:buNone/>
              <a:defRPr sz="4800">
                <a:solidFill>
                  <a:schemeClr val="lt1"/>
                </a:solidFill>
                <a:latin typeface="Georgia"/>
                <a:ea typeface="Georgia"/>
                <a:cs typeface="Georgia"/>
                <a:sym typeface="Georgia"/>
              </a:defRPr>
            </a:lvl6pPr>
            <a:lvl7pPr>
              <a:spcBef>
                <a:spcPts val="0"/>
              </a:spcBef>
              <a:buClr>
                <a:schemeClr val="lt1"/>
              </a:buClr>
              <a:buSzPct val="100000"/>
              <a:buFont typeface="Georgia"/>
              <a:buNone/>
              <a:defRPr sz="4800">
                <a:solidFill>
                  <a:schemeClr val="lt1"/>
                </a:solidFill>
                <a:latin typeface="Georgia"/>
                <a:ea typeface="Georgia"/>
                <a:cs typeface="Georgia"/>
                <a:sym typeface="Georgia"/>
              </a:defRPr>
            </a:lvl7pPr>
            <a:lvl8pPr>
              <a:spcBef>
                <a:spcPts val="0"/>
              </a:spcBef>
              <a:buClr>
                <a:schemeClr val="lt1"/>
              </a:buClr>
              <a:buSzPct val="100000"/>
              <a:buFont typeface="Georgia"/>
              <a:buNone/>
              <a:defRPr sz="4800">
                <a:solidFill>
                  <a:schemeClr val="lt1"/>
                </a:solidFill>
                <a:latin typeface="Georgia"/>
                <a:ea typeface="Georgia"/>
                <a:cs typeface="Georgia"/>
                <a:sym typeface="Georgia"/>
              </a:defRPr>
            </a:lvl8pPr>
            <a:lvl9pPr>
              <a:spcBef>
                <a:spcPts val="0"/>
              </a:spcBef>
              <a:buClr>
                <a:schemeClr val="lt1"/>
              </a:buClr>
              <a:buSzPct val="100000"/>
              <a:buFont typeface="Georgia"/>
              <a:buNone/>
              <a:defRPr sz="4800">
                <a:solidFill>
                  <a:schemeClr val="lt1"/>
                </a:solidFill>
                <a:latin typeface="Georgia"/>
                <a:ea typeface="Georgia"/>
                <a:cs typeface="Georgia"/>
                <a:sym typeface="Georgia"/>
              </a:defRPr>
            </a:lvl9pPr>
          </a:lstStyle>
          <a:p>
            <a:endParaRPr/>
          </a:p>
        </p:txBody>
      </p:sp>
      <p:sp>
        <p:nvSpPr>
          <p:cNvPr id="6" name="Shape 6"/>
          <p:cNvSpPr txBox="1">
            <a:spLocks noGrp="1"/>
          </p:cNvSpPr>
          <p:nvPr>
            <p:ph type="body" idx="1"/>
          </p:nvPr>
        </p:nvSpPr>
        <p:spPr>
          <a:xfrm>
            <a:off x="457200" y="1200150"/>
            <a:ext cx="8229600" cy="3725699"/>
          </a:xfrm>
          <a:prstGeom prst="rect">
            <a:avLst/>
          </a:prstGeom>
          <a:noFill/>
          <a:ln>
            <a:noFill/>
          </a:ln>
        </p:spPr>
        <p:txBody>
          <a:bodyPr lIns="91425" tIns="91425" rIns="91425" bIns="91425" anchor="t" anchorCtr="0"/>
          <a:lstStyle>
            <a:lvl1pPr>
              <a:spcBef>
                <a:spcPts val="600"/>
              </a:spcBef>
              <a:buClr>
                <a:schemeClr val="dk1"/>
              </a:buClr>
              <a:buSzPct val="100000"/>
              <a:buFont typeface="Georgia"/>
              <a:defRPr sz="3000">
                <a:solidFill>
                  <a:schemeClr val="dk1"/>
                </a:solidFill>
                <a:latin typeface="Georgia"/>
                <a:ea typeface="Georgia"/>
                <a:cs typeface="Georgia"/>
                <a:sym typeface="Georgia"/>
              </a:defRPr>
            </a:lvl1pPr>
            <a:lvl2pPr>
              <a:spcBef>
                <a:spcPts val="480"/>
              </a:spcBef>
              <a:buClr>
                <a:schemeClr val="dk1"/>
              </a:buClr>
              <a:buSzPct val="100000"/>
              <a:buFont typeface="Georgia"/>
              <a:defRPr sz="2400">
                <a:solidFill>
                  <a:schemeClr val="dk1"/>
                </a:solidFill>
                <a:latin typeface="Georgia"/>
                <a:ea typeface="Georgia"/>
                <a:cs typeface="Georgia"/>
                <a:sym typeface="Georgia"/>
              </a:defRPr>
            </a:lvl2pPr>
            <a:lvl3pPr>
              <a:spcBef>
                <a:spcPts val="480"/>
              </a:spcBef>
              <a:buClr>
                <a:schemeClr val="dk1"/>
              </a:buClr>
              <a:buSzPct val="100000"/>
              <a:buFont typeface="Georgia"/>
              <a:defRPr sz="2400">
                <a:solidFill>
                  <a:schemeClr val="dk1"/>
                </a:solidFill>
                <a:latin typeface="Georgia"/>
                <a:ea typeface="Georgia"/>
                <a:cs typeface="Georgia"/>
                <a:sym typeface="Georgia"/>
              </a:defRPr>
            </a:lvl3pPr>
            <a:lvl4pPr>
              <a:spcBef>
                <a:spcPts val="360"/>
              </a:spcBef>
              <a:buClr>
                <a:schemeClr val="dk1"/>
              </a:buClr>
              <a:buSzPct val="100000"/>
              <a:buFont typeface="Georgia"/>
              <a:defRPr sz="1800">
                <a:solidFill>
                  <a:schemeClr val="dk1"/>
                </a:solidFill>
                <a:latin typeface="Georgia"/>
                <a:ea typeface="Georgia"/>
                <a:cs typeface="Georgia"/>
                <a:sym typeface="Georgia"/>
              </a:defRPr>
            </a:lvl4pPr>
            <a:lvl5pPr>
              <a:spcBef>
                <a:spcPts val="360"/>
              </a:spcBef>
              <a:buClr>
                <a:schemeClr val="dk1"/>
              </a:buClr>
              <a:buSzPct val="100000"/>
              <a:buFont typeface="Georgia"/>
              <a:defRPr sz="1800">
                <a:solidFill>
                  <a:schemeClr val="dk1"/>
                </a:solidFill>
                <a:latin typeface="Georgia"/>
                <a:ea typeface="Georgia"/>
                <a:cs typeface="Georgia"/>
                <a:sym typeface="Georgia"/>
              </a:defRPr>
            </a:lvl5pPr>
            <a:lvl6pPr>
              <a:spcBef>
                <a:spcPts val="360"/>
              </a:spcBef>
              <a:buClr>
                <a:schemeClr val="dk1"/>
              </a:buClr>
              <a:buSzPct val="100000"/>
              <a:buFont typeface="Georgia"/>
              <a:defRPr sz="1800">
                <a:solidFill>
                  <a:schemeClr val="dk1"/>
                </a:solidFill>
                <a:latin typeface="Georgia"/>
                <a:ea typeface="Georgia"/>
                <a:cs typeface="Georgia"/>
                <a:sym typeface="Georgia"/>
              </a:defRPr>
            </a:lvl6pPr>
            <a:lvl7pPr>
              <a:spcBef>
                <a:spcPts val="360"/>
              </a:spcBef>
              <a:buClr>
                <a:schemeClr val="dk1"/>
              </a:buClr>
              <a:buSzPct val="100000"/>
              <a:buFont typeface="Georgia"/>
              <a:defRPr sz="1800">
                <a:solidFill>
                  <a:schemeClr val="dk1"/>
                </a:solidFill>
                <a:latin typeface="Georgia"/>
                <a:ea typeface="Georgia"/>
                <a:cs typeface="Georgia"/>
                <a:sym typeface="Georgia"/>
              </a:defRPr>
            </a:lvl7pPr>
            <a:lvl8pPr>
              <a:spcBef>
                <a:spcPts val="360"/>
              </a:spcBef>
              <a:buClr>
                <a:schemeClr val="dk1"/>
              </a:buClr>
              <a:buSzPct val="100000"/>
              <a:buFont typeface="Georgia"/>
              <a:defRPr sz="1800">
                <a:solidFill>
                  <a:schemeClr val="dk1"/>
                </a:solidFill>
                <a:latin typeface="Georgia"/>
                <a:ea typeface="Georgia"/>
                <a:cs typeface="Georgia"/>
                <a:sym typeface="Georgia"/>
              </a:defRPr>
            </a:lvl8pPr>
            <a:lvl9pPr>
              <a:spcBef>
                <a:spcPts val="360"/>
              </a:spcBef>
              <a:buClr>
                <a:schemeClr val="dk1"/>
              </a:buClr>
              <a:buSzPct val="100000"/>
              <a:buFont typeface="Georgia"/>
              <a:defRPr sz="1800">
                <a:solidFill>
                  <a:schemeClr val="dk1"/>
                </a:solidFill>
                <a:latin typeface="Georgia"/>
                <a:ea typeface="Georgia"/>
                <a:cs typeface="Georgia"/>
                <a:sym typeface="Georg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aaa.si.edu/collections/arthur-and-helen-torr-dove-papers-9318/mor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metmuseum.org/toah/hd/dove/hd_dove.ht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gif"/><Relationship Id="rId5" Type="http://schemas.openxmlformats.org/officeDocument/2006/relationships/image" Target="../media/image10.gif"/><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1746892"/>
            <a:ext cx="7772400" cy="1238099"/>
          </a:xfrm>
          <a:prstGeom prst="rect">
            <a:avLst/>
          </a:prstGeom>
        </p:spPr>
        <p:txBody>
          <a:bodyPr lIns="91425" tIns="91425" rIns="91425" bIns="91425" anchor="b" anchorCtr="0">
            <a:noAutofit/>
          </a:bodyPr>
          <a:lstStyle/>
          <a:p>
            <a:pPr>
              <a:spcBef>
                <a:spcPts val="0"/>
              </a:spcBef>
              <a:buNone/>
            </a:pPr>
            <a:r>
              <a:rPr lang="en"/>
              <a:t>Arthur Dove </a:t>
            </a:r>
          </a:p>
        </p:txBody>
      </p:sp>
      <p:sp>
        <p:nvSpPr>
          <p:cNvPr id="40" name="Shape 40"/>
          <p:cNvSpPr txBox="1">
            <a:spLocks noGrp="1"/>
          </p:cNvSpPr>
          <p:nvPr>
            <p:ph type="subTitle" idx="1"/>
          </p:nvPr>
        </p:nvSpPr>
        <p:spPr>
          <a:xfrm>
            <a:off x="685800" y="3093357"/>
            <a:ext cx="7772400" cy="666600"/>
          </a:xfrm>
          <a:prstGeom prst="rect">
            <a:avLst/>
          </a:prstGeom>
        </p:spPr>
        <p:txBody>
          <a:bodyPr lIns="91425" tIns="91425" rIns="91425" bIns="91425" anchor="t" anchorCtr="0">
            <a:noAutofit/>
          </a:bodyPr>
          <a:lstStyle/>
          <a:p>
            <a:pPr>
              <a:spcBef>
                <a:spcPts val="0"/>
              </a:spcBef>
              <a:buNone/>
            </a:pPr>
            <a:r>
              <a:rPr lang="en"/>
              <a:t>by Sarah Mataraza</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800" dirty="0"/>
              <a:t>“I look at nature, I see </a:t>
            </a:r>
            <a:r>
              <a:rPr lang="en-US" sz="2800" dirty="0" smtClean="0"/>
              <a:t>myself.</a:t>
            </a:r>
            <a:br>
              <a:rPr lang="en-US" sz="2800" dirty="0" smtClean="0"/>
            </a:br>
            <a:r>
              <a:rPr lang="en-US" sz="2800" dirty="0" smtClean="0"/>
              <a:t>Paintings </a:t>
            </a:r>
            <a:r>
              <a:rPr lang="en-US" sz="2800" dirty="0"/>
              <a:t>are mirrors, so is nature.”</a:t>
            </a:r>
          </a:p>
        </p:txBody>
      </p:sp>
      <p:sp>
        <p:nvSpPr>
          <p:cNvPr id="3" name="Text Placeholder 2"/>
          <p:cNvSpPr>
            <a:spLocks noGrp="1"/>
          </p:cNvSpPr>
          <p:nvPr>
            <p:ph type="body" idx="1"/>
          </p:nvPr>
        </p:nvSpPr>
        <p:spPr>
          <a:xfrm>
            <a:off x="5677470" y="4468504"/>
            <a:ext cx="3725838" cy="443552"/>
          </a:xfrm>
        </p:spPr>
        <p:txBody>
          <a:bodyPr/>
          <a:lstStyle/>
          <a:p>
            <a:r>
              <a:rPr lang="en-US" sz="1400" i="1" dirty="0" smtClean="0"/>
              <a:t>Nature Symbolized No. 2</a:t>
            </a:r>
            <a:r>
              <a:rPr lang="en-US" sz="1400" dirty="0" smtClean="0"/>
              <a:t> 1911</a:t>
            </a:r>
            <a:endParaRPr lang="en-US" sz="14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9360" y="1342029"/>
            <a:ext cx="3697057" cy="31264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6372" y="1591101"/>
            <a:ext cx="4731468" cy="3320955"/>
          </a:xfrm>
          <a:prstGeom prst="rect">
            <a:avLst/>
          </a:prstGeom>
        </p:spPr>
      </p:pic>
      <p:sp>
        <p:nvSpPr>
          <p:cNvPr id="6" name="TextBox 5"/>
          <p:cNvSpPr txBox="1"/>
          <p:nvPr/>
        </p:nvSpPr>
        <p:spPr>
          <a:xfrm>
            <a:off x="539086" y="1260577"/>
            <a:ext cx="3766782" cy="307777"/>
          </a:xfrm>
          <a:prstGeom prst="rect">
            <a:avLst/>
          </a:prstGeom>
          <a:noFill/>
        </p:spPr>
        <p:txBody>
          <a:bodyPr wrap="square" rtlCol="0">
            <a:spAutoFit/>
          </a:bodyPr>
          <a:lstStyle/>
          <a:p>
            <a:r>
              <a:rPr lang="en-US" i="1" dirty="0" smtClean="0">
                <a:latin typeface="Georgia" panose="02040502050405020303" pitchFamily="18" charset="0"/>
              </a:rPr>
              <a:t>Me and the Moon, </a:t>
            </a:r>
            <a:r>
              <a:rPr lang="en-US" dirty="0" smtClean="0">
                <a:latin typeface="Georgia" panose="02040502050405020303" pitchFamily="18" charset="0"/>
              </a:rPr>
              <a:t>1937</a:t>
            </a:r>
            <a:endParaRPr lang="en-US" dirty="0">
              <a:latin typeface="Georgia" panose="02040502050405020303" pitchFamily="18" charset="0"/>
            </a:endParaRPr>
          </a:p>
        </p:txBody>
      </p:sp>
    </p:spTree>
    <p:extLst>
      <p:ext uri="{BB962C8B-B14F-4D97-AF65-F5344CB8AC3E}">
        <p14:creationId xmlns:p14="http://schemas.microsoft.com/office/powerpoint/2010/main" val="1636845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Bibliography</a:t>
            </a:r>
          </a:p>
        </p:txBody>
      </p:sp>
      <p:sp>
        <p:nvSpPr>
          <p:cNvPr id="99" name="Shape 99"/>
          <p:cNvSpPr txBox="1">
            <a:spLocks noGrp="1"/>
          </p:cNvSpPr>
          <p:nvPr>
            <p:ph type="body" idx="1"/>
          </p:nvPr>
        </p:nvSpPr>
        <p:spPr>
          <a:xfrm>
            <a:off x="457200" y="1200150"/>
            <a:ext cx="8229600" cy="37256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800" u="sng">
                <a:solidFill>
                  <a:schemeClr val="hlink"/>
                </a:solidFill>
                <a:hlinkClick r:id="rId3"/>
              </a:rPr>
              <a:t>http://www.aaa.si.edu/collections/arthur-and-helen-torr-dove-papers-9318/more</a:t>
            </a:r>
          </a:p>
          <a:p>
            <a:pPr marL="457200" lvl="0" indent="-342900" rtl="0">
              <a:spcBef>
                <a:spcPts val="0"/>
              </a:spcBef>
              <a:buClr>
                <a:schemeClr val="dk1"/>
              </a:buClr>
              <a:buSzPct val="100000"/>
              <a:buFont typeface="Arial"/>
              <a:buChar char="●"/>
            </a:pPr>
            <a:r>
              <a:rPr lang="en" sz="1800" u="sng">
                <a:solidFill>
                  <a:schemeClr val="hlink"/>
                </a:solidFill>
                <a:hlinkClick r:id="rId4"/>
              </a:rPr>
              <a:t>http://www.metmuseum.org/toah/hd/dove/hd_dove.htm</a:t>
            </a:r>
          </a:p>
          <a:p>
            <a:pPr marL="457200" lvl="0" indent="-342900">
              <a:spcBef>
                <a:spcPts val="0"/>
              </a:spcBef>
              <a:buClr>
                <a:schemeClr val="dk1"/>
              </a:buClr>
              <a:buFont typeface="Arial"/>
              <a:buChar char="●"/>
            </a:pPr>
            <a:endParaRPr sz="1800"/>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Arthur Dove</a:t>
            </a:r>
          </a:p>
        </p:txBody>
      </p:sp>
      <p:sp>
        <p:nvSpPr>
          <p:cNvPr id="46" name="Shape 46"/>
          <p:cNvSpPr txBox="1">
            <a:spLocks noGrp="1"/>
          </p:cNvSpPr>
          <p:nvPr>
            <p:ph type="body" idx="1"/>
          </p:nvPr>
        </p:nvSpPr>
        <p:spPr>
          <a:xfrm>
            <a:off x="4476900" y="1206974"/>
            <a:ext cx="4209900" cy="3725699"/>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Arial"/>
              <a:buChar char="●"/>
            </a:pPr>
            <a:r>
              <a:rPr lang="en" sz="2000" dirty="0"/>
              <a:t>Arthur Garfield Dove was born on August 2nd, 18800 in Canandaigua, New York</a:t>
            </a:r>
          </a:p>
          <a:p>
            <a:pPr marL="457200" lvl="0" indent="-355600" rtl="0">
              <a:spcBef>
                <a:spcPts val="0"/>
              </a:spcBef>
              <a:buClr>
                <a:schemeClr val="dk1"/>
              </a:buClr>
              <a:buSzPct val="100000"/>
              <a:buFont typeface="Arial"/>
              <a:buChar char="●"/>
            </a:pPr>
            <a:r>
              <a:rPr lang="en" sz="2000" dirty="0"/>
              <a:t>As a kid, he befriended a neighbor, Newton Weatherby, who took him hunting, fishing, and camping</a:t>
            </a:r>
          </a:p>
          <a:p>
            <a:pPr marL="457200" lvl="0" indent="-355600">
              <a:spcBef>
                <a:spcPts val="0"/>
              </a:spcBef>
              <a:buClr>
                <a:schemeClr val="dk1"/>
              </a:buClr>
              <a:buSzPct val="100000"/>
              <a:buFont typeface="Arial"/>
              <a:buChar char="●"/>
            </a:pPr>
            <a:r>
              <a:rPr lang="en" sz="2000" dirty="0"/>
              <a:t>Weatherby encouraged Dove’s fascination with nature and gave him scraps of canvas to paint 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043" y="1280892"/>
            <a:ext cx="2353857" cy="357786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468" y="1984328"/>
            <a:ext cx="1933575" cy="2362200"/>
          </a:xfrm>
          <a:prstGeom prst="rect">
            <a:avLst/>
          </a:prstGeom>
        </p:spPr>
      </p:pic>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Dove’s Life</a:t>
            </a:r>
          </a:p>
        </p:txBody>
      </p:sp>
      <p:sp>
        <p:nvSpPr>
          <p:cNvPr id="52" name="Shape 52"/>
          <p:cNvSpPr txBox="1">
            <a:spLocks noGrp="1"/>
          </p:cNvSpPr>
          <p:nvPr>
            <p:ph type="body" idx="1"/>
          </p:nvPr>
        </p:nvSpPr>
        <p:spPr>
          <a:xfrm>
            <a:off x="177825" y="1063375"/>
            <a:ext cx="5162999" cy="3915899"/>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Arial"/>
              <a:buChar char="●"/>
            </a:pPr>
            <a:r>
              <a:rPr lang="en" sz="2000"/>
              <a:t>Grew up in Geneva, NY</a:t>
            </a:r>
          </a:p>
          <a:p>
            <a:pPr marL="457200" lvl="0" indent="-355600" rtl="0">
              <a:spcBef>
                <a:spcPts val="0"/>
              </a:spcBef>
              <a:buClr>
                <a:schemeClr val="dk1"/>
              </a:buClr>
              <a:buSzPct val="100000"/>
              <a:buFont typeface="Arial"/>
              <a:buChar char="●"/>
            </a:pPr>
            <a:r>
              <a:rPr lang="en" sz="2000"/>
              <a:t>Went to college at Hobart before transferring to Cornell (graduated 1903)</a:t>
            </a:r>
          </a:p>
          <a:p>
            <a:pPr marL="457200" lvl="0" indent="-355600" rtl="0">
              <a:spcBef>
                <a:spcPts val="0"/>
              </a:spcBef>
              <a:buClr>
                <a:schemeClr val="dk1"/>
              </a:buClr>
              <a:buSzPct val="100000"/>
              <a:buFont typeface="Arial"/>
              <a:buChar char="●"/>
            </a:pPr>
            <a:r>
              <a:rPr lang="en" sz="2000"/>
              <a:t>Married his first wife, Florence, in 1904</a:t>
            </a:r>
          </a:p>
          <a:p>
            <a:pPr marL="457200" lvl="0" indent="-355600" rtl="0">
              <a:spcBef>
                <a:spcPts val="0"/>
              </a:spcBef>
              <a:buClr>
                <a:schemeClr val="dk1"/>
              </a:buClr>
              <a:buSzPct val="100000"/>
              <a:buFont typeface="Arial"/>
              <a:buChar char="●"/>
            </a:pPr>
            <a:r>
              <a:rPr lang="en" sz="2000"/>
              <a:t>Moved to NYC where he got a job as an illustrator</a:t>
            </a:r>
          </a:p>
          <a:p>
            <a:pPr marL="457200" lvl="0" indent="-355600" rtl="0">
              <a:spcBef>
                <a:spcPts val="0"/>
              </a:spcBef>
              <a:buClr>
                <a:schemeClr val="dk1"/>
              </a:buClr>
              <a:buSzPct val="100000"/>
              <a:buFont typeface="Arial"/>
              <a:buChar char="●"/>
            </a:pPr>
            <a:r>
              <a:rPr lang="en" sz="2000"/>
              <a:t>Traveled to Paris with his wife in 1908 and stayed there for 15 months</a:t>
            </a:r>
          </a:p>
          <a:p>
            <a:pPr marL="457200" lvl="0" indent="-355600" rtl="0">
              <a:spcBef>
                <a:spcPts val="0"/>
              </a:spcBef>
              <a:buClr>
                <a:schemeClr val="dk1"/>
              </a:buClr>
              <a:buSzPct val="100000"/>
              <a:buFont typeface="Arial"/>
              <a:buChar char="●"/>
            </a:pPr>
            <a:r>
              <a:rPr lang="en" sz="2000"/>
              <a:t>Returned to NY in 1909</a:t>
            </a:r>
          </a:p>
          <a:p>
            <a:pPr marL="457200" lvl="0" indent="-355600" rtl="0">
              <a:spcBef>
                <a:spcPts val="0"/>
              </a:spcBef>
              <a:buClr>
                <a:schemeClr val="dk1"/>
              </a:buClr>
              <a:buSzPct val="100000"/>
              <a:buFont typeface="Arial"/>
              <a:buChar char="●"/>
            </a:pPr>
            <a:r>
              <a:rPr lang="en" sz="2000"/>
              <a:t>Their son, William Dove, was born in 1910</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729" y="1297899"/>
            <a:ext cx="2899083" cy="3681375"/>
          </a:xfrm>
          <a:prstGeom prst="rect">
            <a:avLst/>
          </a:prstGeom>
        </p:spPr>
      </p:pic>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Inspirations</a:t>
            </a:r>
          </a:p>
        </p:txBody>
      </p:sp>
      <p:sp>
        <p:nvSpPr>
          <p:cNvPr id="71" name="Shape 71"/>
          <p:cNvSpPr txBox="1">
            <a:spLocks noGrp="1"/>
          </p:cNvSpPr>
          <p:nvPr>
            <p:ph type="body" idx="1"/>
          </p:nvPr>
        </p:nvSpPr>
        <p:spPr>
          <a:xfrm>
            <a:off x="457200" y="1200150"/>
            <a:ext cx="8229600" cy="2102607"/>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800" dirty="0"/>
              <a:t>Arthur Dove had a fascination with nature. </a:t>
            </a:r>
          </a:p>
          <a:p>
            <a:pPr marL="457200" lvl="0" indent="-342900" rtl="0">
              <a:spcBef>
                <a:spcPts val="0"/>
              </a:spcBef>
              <a:buClr>
                <a:schemeClr val="dk1"/>
              </a:buClr>
              <a:buSzPct val="100000"/>
              <a:buFont typeface="Arial"/>
              <a:buChar char="●"/>
            </a:pPr>
            <a:r>
              <a:rPr lang="en" sz="1800" dirty="0"/>
              <a:t>He was inspired by the natural cycles of growth and renewal</a:t>
            </a:r>
          </a:p>
          <a:p>
            <a:pPr marL="457200" lvl="0" indent="-342900" rtl="0">
              <a:spcBef>
                <a:spcPts val="0"/>
              </a:spcBef>
              <a:buClr>
                <a:schemeClr val="dk1"/>
              </a:buClr>
              <a:buSzPct val="100000"/>
              <a:buFont typeface="Arial"/>
              <a:buChar char="●"/>
            </a:pPr>
            <a:r>
              <a:rPr lang="en" sz="1800" dirty="0"/>
              <a:t>He also was influenced by Henri Bergson, a French philosopher who stressed the importance of a mystical understanding of the world.</a:t>
            </a:r>
          </a:p>
          <a:p>
            <a:pPr marL="457200" indent="-342900">
              <a:buFont typeface="Arial"/>
              <a:buChar char="●"/>
            </a:pPr>
            <a:r>
              <a:rPr lang="en" sz="1800" dirty="0"/>
              <a:t>Dove’s abstract style was inspired by the French fauvists and Matisse when he went on a trip to Paris with his first wife in 1908 and 1909.</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7373" y="2937966"/>
            <a:ext cx="2493986" cy="2074996"/>
          </a:xfrm>
          <a:prstGeom prst="rect">
            <a:avLst/>
          </a:prstGeom>
        </p:spPr>
      </p:pic>
      <p:sp>
        <p:nvSpPr>
          <p:cNvPr id="3" name="TextBox 2"/>
          <p:cNvSpPr txBox="1"/>
          <p:nvPr/>
        </p:nvSpPr>
        <p:spPr>
          <a:xfrm>
            <a:off x="3166281" y="4489743"/>
            <a:ext cx="2941092" cy="523220"/>
          </a:xfrm>
          <a:prstGeom prst="rect">
            <a:avLst/>
          </a:prstGeom>
          <a:noFill/>
        </p:spPr>
        <p:txBody>
          <a:bodyPr wrap="square" rtlCol="0">
            <a:spAutoFit/>
          </a:bodyPr>
          <a:lstStyle/>
          <a:p>
            <a:r>
              <a:rPr lang="en-US" i="1" dirty="0">
                <a:latin typeface="Georgia" panose="02040502050405020303" pitchFamily="18" charset="0"/>
              </a:rPr>
              <a:t>Still Life with Vegetables</a:t>
            </a:r>
            <a:r>
              <a:rPr lang="en-US" dirty="0">
                <a:latin typeface="Georgia" panose="02040502050405020303" pitchFamily="18" charset="0"/>
              </a:rPr>
              <a:t>, </a:t>
            </a:r>
            <a:r>
              <a:rPr lang="en-US" dirty="0" smtClean="0">
                <a:latin typeface="Georgia" panose="02040502050405020303" pitchFamily="18" charset="0"/>
              </a:rPr>
              <a:t>1905–6, Henri </a:t>
            </a:r>
            <a:r>
              <a:rPr lang="en-US" dirty="0">
                <a:latin typeface="Georgia" panose="02040502050405020303" pitchFamily="18" charset="0"/>
              </a:rPr>
              <a:t>Matisse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314" y="2937966"/>
            <a:ext cx="2388500" cy="2133045"/>
          </a:xfrm>
          <a:prstGeom prst="rect">
            <a:avLst/>
          </a:prstGeom>
        </p:spPr>
      </p:pic>
      <p:sp>
        <p:nvSpPr>
          <p:cNvPr id="6" name="TextBox 5"/>
          <p:cNvSpPr txBox="1"/>
          <p:nvPr/>
        </p:nvSpPr>
        <p:spPr>
          <a:xfrm>
            <a:off x="2760330" y="3159170"/>
            <a:ext cx="1675263" cy="307777"/>
          </a:xfrm>
          <a:prstGeom prst="rect">
            <a:avLst/>
          </a:prstGeom>
          <a:noFill/>
        </p:spPr>
        <p:txBody>
          <a:bodyPr wrap="square" rtlCol="0">
            <a:spAutoFit/>
          </a:bodyPr>
          <a:lstStyle/>
          <a:p>
            <a:r>
              <a:rPr lang="en-US" dirty="0" smtClean="0">
                <a:latin typeface="Georgia" panose="02040502050405020303" pitchFamily="18" charset="0"/>
              </a:rPr>
              <a:t>Henri Bergson</a:t>
            </a:r>
            <a:endParaRPr lang="en-US" dirty="0">
              <a:latin typeface="Georgia" panose="02040502050405020303" pitchFamily="18" charset="0"/>
            </a:endParaRP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Alfred Stieglitz</a:t>
            </a:r>
          </a:p>
        </p:txBody>
      </p:sp>
      <p:pic>
        <p:nvPicPr>
          <p:cNvPr id="58" name="Shape 58"/>
          <p:cNvPicPr preferRelativeResize="0"/>
          <p:nvPr/>
        </p:nvPicPr>
        <p:blipFill>
          <a:blip r:embed="rId3">
            <a:alphaModFix/>
          </a:blip>
          <a:stretch>
            <a:fillRect/>
          </a:stretch>
        </p:blipFill>
        <p:spPr>
          <a:xfrm>
            <a:off x="7057750" y="66675"/>
            <a:ext cx="1903400" cy="1903400"/>
          </a:xfrm>
          <a:prstGeom prst="rect">
            <a:avLst/>
          </a:prstGeom>
          <a:noFill/>
          <a:ln>
            <a:noFill/>
          </a:ln>
        </p:spPr>
      </p:pic>
      <p:sp>
        <p:nvSpPr>
          <p:cNvPr id="59" name="Shape 59"/>
          <p:cNvSpPr txBox="1">
            <a:spLocks noGrp="1"/>
          </p:cNvSpPr>
          <p:nvPr>
            <p:ph type="body" idx="1"/>
          </p:nvPr>
        </p:nvSpPr>
        <p:spPr>
          <a:xfrm>
            <a:off x="115000" y="1349850"/>
            <a:ext cx="7883699" cy="3725699"/>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a:t>Not long after he came back to the US, Dove met Alfred Stieglitz</a:t>
            </a:r>
          </a:p>
          <a:p>
            <a:pPr marL="457200" lvl="0" indent="-381000" rtl="0">
              <a:spcBef>
                <a:spcPts val="0"/>
              </a:spcBef>
              <a:buClr>
                <a:schemeClr val="dk1"/>
              </a:buClr>
              <a:buSzPct val="100000"/>
              <a:buFont typeface="Arial"/>
              <a:buChar char="●"/>
            </a:pPr>
            <a:r>
              <a:rPr lang="en" sz="2400"/>
              <a:t>Stieglitz ran an art gallery which came to be known as 291 in New York where he exhibited American and European modern art</a:t>
            </a:r>
          </a:p>
          <a:p>
            <a:pPr marL="457200" lvl="0" indent="-381000" rtl="0">
              <a:spcBef>
                <a:spcPts val="0"/>
              </a:spcBef>
              <a:buClr>
                <a:schemeClr val="dk1"/>
              </a:buClr>
              <a:buSzPct val="100000"/>
              <a:buFont typeface="Arial"/>
              <a:buChar char="●"/>
            </a:pPr>
            <a:r>
              <a:rPr lang="en" sz="2400"/>
              <a:t>Dove had his first exhibit in 1912 of 10 pastel drawings later named “Ten Commandments”</a:t>
            </a:r>
          </a:p>
          <a:p>
            <a:pPr marL="457200" lvl="0" indent="-381000">
              <a:spcBef>
                <a:spcPts val="0"/>
              </a:spcBef>
              <a:buClr>
                <a:schemeClr val="dk1"/>
              </a:buClr>
              <a:buSzPct val="100000"/>
              <a:buFont typeface="Arial"/>
              <a:buChar char="●"/>
            </a:pPr>
            <a:r>
              <a:rPr lang="en" sz="2400"/>
              <a:t>Stieglitz opened a new gallery “The Intimate Gallery” at the same time Dove began showing regularly</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The Stieglitz Circle</a:t>
            </a:r>
          </a:p>
        </p:txBody>
      </p:sp>
      <p:sp>
        <p:nvSpPr>
          <p:cNvPr id="65" name="Shape 65"/>
          <p:cNvSpPr txBox="1">
            <a:spLocks noGrp="1"/>
          </p:cNvSpPr>
          <p:nvPr>
            <p:ph type="body" idx="1"/>
          </p:nvPr>
        </p:nvSpPr>
        <p:spPr>
          <a:xfrm>
            <a:off x="4572000" y="1121291"/>
            <a:ext cx="4722125" cy="3725699"/>
          </a:xfrm>
          <a:prstGeom prst="rect">
            <a:avLst/>
          </a:prstGeom>
        </p:spPr>
        <p:txBody>
          <a:bodyPr lIns="91425" tIns="91425" rIns="91425" bIns="91425" anchor="t" anchorCtr="0">
            <a:noAutofit/>
          </a:bodyPr>
          <a:lstStyle/>
          <a:p>
            <a:pPr marL="457200" lvl="0" indent="-342900" rtl="0">
              <a:spcBef>
                <a:spcPts val="0"/>
              </a:spcBef>
              <a:buClr>
                <a:schemeClr val="dk1"/>
              </a:buClr>
              <a:buSzPct val="100000"/>
              <a:buFont typeface="Arial"/>
              <a:buChar char="●"/>
            </a:pPr>
            <a:r>
              <a:rPr lang="en" sz="1800" dirty="0"/>
              <a:t>After Stieglitz’s gallery was torn down, he opened a new gallery called An American Place</a:t>
            </a:r>
          </a:p>
          <a:p>
            <a:pPr marL="457200" lvl="0" indent="-342900" rtl="0">
              <a:spcBef>
                <a:spcPts val="0"/>
              </a:spcBef>
              <a:buClr>
                <a:schemeClr val="dk1"/>
              </a:buClr>
              <a:buSzPct val="100000"/>
              <a:buFont typeface="Arial"/>
              <a:buChar char="●"/>
            </a:pPr>
            <a:r>
              <a:rPr lang="en" sz="1800" dirty="0"/>
              <a:t>With the new gallery, he focused on a some American artists (Dove, O’Keefe, Marin were a few) - This was the Stieglitz circle</a:t>
            </a:r>
          </a:p>
          <a:p>
            <a:pPr marL="457200" lvl="0" indent="-342900" rtl="0">
              <a:spcBef>
                <a:spcPts val="0"/>
              </a:spcBef>
              <a:buClr>
                <a:schemeClr val="dk1"/>
              </a:buClr>
              <a:buSzPct val="100000"/>
              <a:buFont typeface="Arial"/>
              <a:buChar char="●"/>
            </a:pPr>
            <a:r>
              <a:rPr lang="en" sz="1800" dirty="0"/>
              <a:t>There was another member of the circle named Helen Torr, who went by Reds. Arthur Dove and Helen Torr left both of their marriages for each other in 1922 (eventually, they got married in April 1932</a:t>
            </a:r>
            <a:r>
              <a:rPr lang="en" sz="1800" dirty="0" smtClean="0"/>
              <a:t>) (lived together first in Halesite, NY, and later moved to Geneva, NY</a:t>
            </a:r>
            <a:endParaRPr lang="en" sz="1800" dirty="0"/>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l="40244" t="10787" r="230" b="34"/>
          <a:stretch/>
        </p:blipFill>
        <p:spPr>
          <a:xfrm>
            <a:off x="111174" y="1301370"/>
            <a:ext cx="2290832" cy="1682771"/>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634017"/>
            <a:ext cx="3101098" cy="2387846"/>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3679" y="2923013"/>
            <a:ext cx="1515528" cy="1515528"/>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3316" y="1220426"/>
            <a:ext cx="1545539" cy="1545539"/>
          </a:xfrm>
          <a:prstGeom prst="rect">
            <a:avLst/>
          </a:prstGeom>
        </p:spPr>
      </p:pic>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457200" y="173903"/>
            <a:ext cx="8229600" cy="857400"/>
          </a:xfrm>
          <a:prstGeom prst="rect">
            <a:avLst/>
          </a:prstGeom>
        </p:spPr>
        <p:txBody>
          <a:bodyPr lIns="91425" tIns="91425" rIns="91425" bIns="91425" anchor="ctr" anchorCtr="0">
            <a:noAutofit/>
          </a:bodyPr>
          <a:lstStyle/>
          <a:p>
            <a:pPr>
              <a:spcBef>
                <a:spcPts val="0"/>
              </a:spcBef>
              <a:buNone/>
            </a:pPr>
            <a:r>
              <a:rPr lang="en"/>
              <a:t>Mediums</a:t>
            </a:r>
          </a:p>
        </p:txBody>
      </p:sp>
      <p:sp>
        <p:nvSpPr>
          <p:cNvPr id="77" name="Shape 77"/>
          <p:cNvSpPr txBox="1">
            <a:spLocks noGrp="1"/>
          </p:cNvSpPr>
          <p:nvPr>
            <p:ph type="body" idx="1"/>
          </p:nvPr>
        </p:nvSpPr>
        <p:spPr>
          <a:xfrm>
            <a:off x="93175" y="1200150"/>
            <a:ext cx="4991700" cy="3462000"/>
          </a:xfrm>
          <a:prstGeom prst="rect">
            <a:avLst/>
          </a:prstGeom>
        </p:spPr>
        <p:txBody>
          <a:bodyPr lIns="91425" tIns="91425" rIns="91425" bIns="91425" anchor="t" anchorCtr="0">
            <a:noAutofit/>
          </a:bodyPr>
          <a:lstStyle/>
          <a:p>
            <a:pPr marL="457200" lvl="0" indent="-355600" rtl="0">
              <a:spcBef>
                <a:spcPts val="0"/>
              </a:spcBef>
              <a:buClr>
                <a:schemeClr val="dk1"/>
              </a:buClr>
              <a:buSzPct val="100000"/>
              <a:buFont typeface="Arial"/>
              <a:buChar char="●"/>
            </a:pPr>
            <a:r>
              <a:rPr lang="en" sz="2000" dirty="0"/>
              <a:t>Dove mostly used pastels and oil paint on composition board and canvas</a:t>
            </a:r>
          </a:p>
          <a:p>
            <a:pPr marL="457200" lvl="0" indent="-355600" rtl="0">
              <a:spcBef>
                <a:spcPts val="0"/>
              </a:spcBef>
              <a:buClr>
                <a:schemeClr val="dk1"/>
              </a:buClr>
              <a:buSzPct val="100000"/>
              <a:buFont typeface="Arial"/>
              <a:buChar char="●"/>
            </a:pPr>
            <a:r>
              <a:rPr lang="en" sz="2000" dirty="0"/>
              <a:t>Dove also made collages using various materials including: shingles, needlepoint, printed papers, dried leaves, folding rulers, and wood</a:t>
            </a:r>
          </a:p>
          <a:p>
            <a:pPr marL="457200" lvl="0" indent="-355600">
              <a:spcBef>
                <a:spcPts val="0"/>
              </a:spcBef>
              <a:buClr>
                <a:schemeClr val="dk1"/>
              </a:buClr>
              <a:buSzPct val="100000"/>
              <a:buFont typeface="Arial"/>
              <a:buChar char="●"/>
            </a:pPr>
            <a:r>
              <a:rPr lang="en" sz="2000" dirty="0"/>
              <a:t>Some paintings were made using watercolor, gouache, and pencil</a:t>
            </a:r>
          </a:p>
        </p:txBody>
      </p:sp>
      <p:pic>
        <p:nvPicPr>
          <p:cNvPr id="78" name="Shape 78"/>
          <p:cNvPicPr preferRelativeResize="0"/>
          <p:nvPr/>
        </p:nvPicPr>
        <p:blipFill>
          <a:blip r:embed="rId3">
            <a:alphaModFix/>
          </a:blip>
          <a:stretch>
            <a:fillRect/>
          </a:stretch>
        </p:blipFill>
        <p:spPr>
          <a:xfrm>
            <a:off x="5225450" y="293300"/>
            <a:ext cx="3570174" cy="4272300"/>
          </a:xfrm>
          <a:prstGeom prst="rect">
            <a:avLst/>
          </a:prstGeom>
          <a:noFill/>
          <a:ln>
            <a:noFill/>
          </a:ln>
        </p:spPr>
      </p:pic>
      <p:sp>
        <p:nvSpPr>
          <p:cNvPr id="79" name="Shape 79"/>
          <p:cNvSpPr txBox="1"/>
          <p:nvPr/>
        </p:nvSpPr>
        <p:spPr>
          <a:xfrm>
            <a:off x="5084875" y="4565600"/>
            <a:ext cx="3710699" cy="460500"/>
          </a:xfrm>
          <a:prstGeom prst="rect">
            <a:avLst/>
          </a:prstGeom>
          <a:noFill/>
          <a:ln>
            <a:noFill/>
          </a:ln>
        </p:spPr>
        <p:txBody>
          <a:bodyPr lIns="91425" tIns="91425" rIns="91425" bIns="91425" anchor="t" anchorCtr="0">
            <a:noAutofit/>
          </a:bodyPr>
          <a:lstStyle/>
          <a:p>
            <a:pPr>
              <a:spcBef>
                <a:spcPts val="0"/>
              </a:spcBef>
              <a:buNone/>
            </a:pPr>
            <a:r>
              <a:rPr lang="en" i="1">
                <a:latin typeface="Georgia"/>
                <a:ea typeface="Georgia"/>
                <a:cs typeface="Georgia"/>
                <a:sym typeface="Georgia"/>
              </a:rPr>
              <a:t>Portrait of Ralph Dusenberry,</a:t>
            </a:r>
            <a:r>
              <a:rPr lang="en">
                <a:latin typeface="Georgia"/>
                <a:ea typeface="Georgia"/>
                <a:cs typeface="Georgia"/>
                <a:sym typeface="Georgia"/>
              </a:rPr>
              <a:t> 1924</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body" idx="1"/>
          </p:nvPr>
        </p:nvSpPr>
        <p:spPr>
          <a:xfrm>
            <a:off x="195775" y="358600"/>
            <a:ext cx="4122299" cy="725699"/>
          </a:xfrm>
          <a:prstGeom prst="rect">
            <a:avLst/>
          </a:prstGeom>
        </p:spPr>
        <p:txBody>
          <a:bodyPr lIns="91425" tIns="91425" rIns="91425" bIns="91425" anchor="t" anchorCtr="0">
            <a:noAutofit/>
          </a:bodyPr>
          <a:lstStyle/>
          <a:p>
            <a:pPr>
              <a:spcBef>
                <a:spcPts val="0"/>
              </a:spcBef>
              <a:buNone/>
            </a:pPr>
            <a:r>
              <a:rPr lang="en" sz="2400" i="1">
                <a:solidFill>
                  <a:schemeClr val="lt1"/>
                </a:solidFill>
              </a:rPr>
              <a:t>Grandmother</a:t>
            </a:r>
            <a:r>
              <a:rPr lang="en" sz="2400">
                <a:solidFill>
                  <a:schemeClr val="lt1"/>
                </a:solidFill>
              </a:rPr>
              <a:t>, 1925</a:t>
            </a:r>
          </a:p>
        </p:txBody>
      </p:sp>
      <p:pic>
        <p:nvPicPr>
          <p:cNvPr id="85" name="Shape 85"/>
          <p:cNvPicPr preferRelativeResize="0"/>
          <p:nvPr/>
        </p:nvPicPr>
        <p:blipFill>
          <a:blip r:embed="rId3">
            <a:alphaModFix/>
          </a:blip>
          <a:stretch>
            <a:fillRect/>
          </a:stretch>
        </p:blipFill>
        <p:spPr>
          <a:xfrm>
            <a:off x="195775" y="1330875"/>
            <a:ext cx="3843875" cy="3652550"/>
          </a:xfrm>
          <a:prstGeom prst="rect">
            <a:avLst/>
          </a:prstGeom>
          <a:noFill/>
          <a:ln>
            <a:noFill/>
          </a:ln>
        </p:spPr>
      </p:pic>
      <p:pic>
        <p:nvPicPr>
          <p:cNvPr id="86" name="Shape 86"/>
          <p:cNvPicPr preferRelativeResize="0"/>
          <p:nvPr/>
        </p:nvPicPr>
        <p:blipFill>
          <a:blip r:embed="rId4">
            <a:alphaModFix/>
          </a:blip>
          <a:stretch>
            <a:fillRect/>
          </a:stretch>
        </p:blipFill>
        <p:spPr>
          <a:xfrm>
            <a:off x="4318075" y="1483525"/>
            <a:ext cx="4645800" cy="3159149"/>
          </a:xfrm>
          <a:prstGeom prst="rect">
            <a:avLst/>
          </a:prstGeom>
          <a:noFill/>
          <a:ln>
            <a:noFill/>
          </a:ln>
        </p:spPr>
      </p:pic>
      <p:sp>
        <p:nvSpPr>
          <p:cNvPr id="87" name="Shape 87"/>
          <p:cNvSpPr txBox="1"/>
          <p:nvPr/>
        </p:nvSpPr>
        <p:spPr>
          <a:xfrm>
            <a:off x="4318075" y="551200"/>
            <a:ext cx="3570000" cy="533099"/>
          </a:xfrm>
          <a:prstGeom prst="rect">
            <a:avLst/>
          </a:prstGeom>
          <a:noFill/>
          <a:ln>
            <a:noFill/>
          </a:ln>
        </p:spPr>
        <p:txBody>
          <a:bodyPr lIns="91425" tIns="91425" rIns="91425" bIns="91425" anchor="t" anchorCtr="0">
            <a:noAutofit/>
          </a:bodyPr>
          <a:lstStyle/>
          <a:p>
            <a:pPr>
              <a:spcBef>
                <a:spcPts val="0"/>
              </a:spcBef>
              <a:buNone/>
            </a:pPr>
            <a:r>
              <a:rPr lang="en" sz="2400" i="1">
                <a:solidFill>
                  <a:schemeClr val="lt1"/>
                </a:solidFill>
                <a:latin typeface="Georgia"/>
                <a:ea typeface="Georgia"/>
                <a:cs typeface="Georgia"/>
                <a:sym typeface="Georgia"/>
              </a:rPr>
              <a:t>Goat</a:t>
            </a:r>
            <a:r>
              <a:rPr lang="en" sz="2400">
                <a:solidFill>
                  <a:schemeClr val="lt1"/>
                </a:solidFill>
                <a:latin typeface="Georgia"/>
                <a:ea typeface="Georgia"/>
                <a:cs typeface="Georgia"/>
                <a:sym typeface="Georgia"/>
              </a:rPr>
              <a:t>, c. 1934</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Shape 92"/>
          <p:cNvSpPr txBox="1">
            <a:spLocks noGrp="1"/>
          </p:cNvSpPr>
          <p:nvPr>
            <p:ph type="title"/>
          </p:nvPr>
        </p:nvSpPr>
        <p:spPr>
          <a:xfrm>
            <a:off x="457200" y="205978"/>
            <a:ext cx="8229600" cy="857400"/>
          </a:xfrm>
          <a:prstGeom prst="rect">
            <a:avLst/>
          </a:prstGeom>
        </p:spPr>
        <p:txBody>
          <a:bodyPr lIns="91425" tIns="91425" rIns="91425" bIns="91425" anchor="ctr" anchorCtr="0">
            <a:noAutofit/>
          </a:bodyPr>
          <a:lstStyle/>
          <a:p>
            <a:pPr>
              <a:spcBef>
                <a:spcPts val="0"/>
              </a:spcBef>
              <a:buNone/>
            </a:pPr>
            <a:r>
              <a:rPr lang="en"/>
              <a:t>Art Movements</a:t>
            </a:r>
          </a:p>
        </p:txBody>
      </p:sp>
      <p:sp>
        <p:nvSpPr>
          <p:cNvPr id="93" name="Shape 93"/>
          <p:cNvSpPr txBox="1">
            <a:spLocks noGrp="1"/>
          </p:cNvSpPr>
          <p:nvPr>
            <p:ph type="body" idx="1"/>
          </p:nvPr>
        </p:nvSpPr>
        <p:spPr>
          <a:xfrm>
            <a:off x="4987972" y="1390513"/>
            <a:ext cx="4127700" cy="3377822"/>
          </a:xfrm>
          <a:prstGeom prst="rect">
            <a:avLst/>
          </a:prstGeom>
        </p:spPr>
        <p:txBody>
          <a:bodyPr lIns="91425" tIns="91425" rIns="91425" bIns="91425" anchor="t" anchorCtr="0">
            <a:noAutofit/>
          </a:bodyPr>
          <a:lstStyle/>
          <a:p>
            <a:pPr marL="457200" lvl="0" indent="-381000" rtl="0">
              <a:spcBef>
                <a:spcPts val="0"/>
              </a:spcBef>
              <a:buClr>
                <a:schemeClr val="dk1"/>
              </a:buClr>
              <a:buSzPct val="100000"/>
              <a:buFont typeface="Arial"/>
              <a:buChar char="●"/>
            </a:pPr>
            <a:r>
              <a:rPr lang="en" sz="2400" dirty="0"/>
              <a:t>Dove is credited for leading the abstraction in America.</a:t>
            </a:r>
          </a:p>
          <a:p>
            <a:pPr marL="457200" lvl="0" indent="-381000" rtl="0">
              <a:spcBef>
                <a:spcPts val="0"/>
              </a:spcBef>
              <a:buClr>
                <a:schemeClr val="dk1"/>
              </a:buClr>
              <a:buSzPct val="100000"/>
              <a:buFont typeface="Arial"/>
              <a:buChar char="●"/>
            </a:pPr>
            <a:r>
              <a:rPr lang="en" sz="2400" dirty="0"/>
              <a:t>He was also influenced by cubism and expressionism</a:t>
            </a:r>
          </a:p>
          <a:p>
            <a:pPr marL="457200" lvl="0" indent="-381000" rtl="0">
              <a:spcBef>
                <a:spcPts val="0"/>
              </a:spcBef>
              <a:buClr>
                <a:schemeClr val="dk1"/>
              </a:buClr>
              <a:buSzPct val="100000"/>
              <a:buFont typeface="Arial"/>
              <a:buChar char="●"/>
            </a:pPr>
            <a:r>
              <a:rPr lang="en" sz="2400" dirty="0"/>
              <a:t>Dove is also considered an early American Modernist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72" y="1279199"/>
            <a:ext cx="4615259" cy="3489136"/>
          </a:xfrm>
          <a:prstGeom prst="rect">
            <a:avLst/>
          </a:prstGeom>
        </p:spPr>
      </p:pic>
      <p:sp>
        <p:nvSpPr>
          <p:cNvPr id="3" name="TextBox 2"/>
          <p:cNvSpPr txBox="1"/>
          <p:nvPr/>
        </p:nvSpPr>
        <p:spPr>
          <a:xfrm>
            <a:off x="1062555" y="4768335"/>
            <a:ext cx="2941092" cy="307777"/>
          </a:xfrm>
          <a:prstGeom prst="rect">
            <a:avLst/>
          </a:prstGeom>
          <a:noFill/>
        </p:spPr>
        <p:txBody>
          <a:bodyPr wrap="square" rtlCol="0">
            <a:spAutoFit/>
          </a:bodyPr>
          <a:lstStyle/>
          <a:p>
            <a:r>
              <a:rPr lang="en-US" i="1" dirty="0" smtClean="0">
                <a:latin typeface="Georgia" panose="02040502050405020303" pitchFamily="18" charset="0"/>
              </a:rPr>
              <a:t>Clouds and Water,</a:t>
            </a:r>
            <a:r>
              <a:rPr lang="en-US" dirty="0" smtClean="0">
                <a:latin typeface="Georgia" panose="02040502050405020303" pitchFamily="18" charset="0"/>
              </a:rPr>
              <a:t> 1930</a:t>
            </a:r>
            <a:endParaRPr lang="en-US" i="1" dirty="0">
              <a:latin typeface="Georgia" panose="02040502050405020303" pitchFamily="18" charset="0"/>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paper-plane">
  <a:themeElements>
    <a:clrScheme name="Custom 354">
      <a:dk1>
        <a:srgbClr val="000000"/>
      </a:dk1>
      <a:lt1>
        <a:srgbClr val="FFFFFF"/>
      </a:lt1>
      <a:dk2>
        <a:srgbClr val="30182B"/>
      </a:dk2>
      <a:lt2>
        <a:srgbClr val="DFDFDF"/>
      </a:lt2>
      <a:accent1>
        <a:srgbClr val="592D50"/>
      </a:accent1>
      <a:accent2>
        <a:srgbClr val="D3A67A"/>
      </a:accent2>
      <a:accent3>
        <a:srgbClr val="45485F"/>
      </a:accent3>
      <a:accent4>
        <a:srgbClr val="6B9756"/>
      </a:accent4>
      <a:accent5>
        <a:srgbClr val="7D576E"/>
      </a:accent5>
      <a:accent6>
        <a:srgbClr val="4C1A23"/>
      </a:accent6>
      <a:hlink>
        <a:srgbClr val="511E3E"/>
      </a:hlink>
      <a:folHlink>
        <a:srgbClr val="9EA0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TotalTime>
  <Words>512</Words>
  <Application>Microsoft Office PowerPoint</Application>
  <PresentationFormat>On-screen Show (16:9)</PresentationFormat>
  <Paragraphs>48</Paragraphs>
  <Slides>11</Slides>
  <Notes>10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paper-plane</vt:lpstr>
      <vt:lpstr>Arthur Dove </vt:lpstr>
      <vt:lpstr>Arthur Dove</vt:lpstr>
      <vt:lpstr>Dove’s Life</vt:lpstr>
      <vt:lpstr>Inspirations</vt:lpstr>
      <vt:lpstr>Alfred Stieglitz</vt:lpstr>
      <vt:lpstr>The Stieglitz Circle</vt:lpstr>
      <vt:lpstr>Mediums</vt:lpstr>
      <vt:lpstr>PowerPoint Presentation</vt:lpstr>
      <vt:lpstr>Art Movements</vt:lpstr>
      <vt:lpstr>“I look at nature, I see myself. Paintings are mirrors, so is nature.”</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Arthur Dove</dc:title>
  <dc:creator>Gale DellaRocco</dc:creator>
  <cp:lastModifiedBy>Gale DellaRocco</cp:lastModifiedBy>
  <cp:revision>6</cp:revision>
  <dcterms:modified xsi:type="dcterms:W3CDTF">2014-12-03T21:05:17Z</dcterms:modified>
</cp:coreProperties>
</file>