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478526825"/>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Title Text</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Body Level One</a:t>
            </a:r>
          </a:p>
          <a:p>
            <a:pPr lvl="1">
              <a:defRPr sz="1800">
                <a:solidFill>
                  <a:srgbClr val="000000"/>
                </a:solidFill>
              </a:defRPr>
            </a:pPr>
            <a:r>
              <a:rPr sz="3200">
                <a:solidFill>
                  <a:srgbClr val="888888"/>
                </a:solidFill>
              </a:rPr>
              <a:t>Body Level Two</a:t>
            </a:r>
          </a:p>
          <a:p>
            <a:pPr lvl="2">
              <a:defRPr sz="1800">
                <a:solidFill>
                  <a:srgbClr val="000000"/>
                </a:solidFill>
              </a:defRPr>
            </a:pPr>
            <a:r>
              <a:rPr sz="3200">
                <a:solidFill>
                  <a:srgbClr val="888888"/>
                </a:solidFill>
              </a:rPr>
              <a:t>Body Level Three</a:t>
            </a:r>
          </a:p>
          <a:p>
            <a:pPr lvl="3">
              <a:defRPr sz="1800">
                <a:solidFill>
                  <a:srgbClr val="000000"/>
                </a:solidFill>
              </a:defRPr>
            </a:pPr>
            <a:r>
              <a:rPr sz="3200">
                <a:solidFill>
                  <a:srgbClr val="888888"/>
                </a:solidFill>
              </a:rPr>
              <a:t>Body Level Four</a:t>
            </a:r>
          </a:p>
          <a:p>
            <a:pPr lvl="4">
              <a:defRPr sz="1800">
                <a:solidFill>
                  <a:srgbClr val="000000"/>
                </a:solidFill>
              </a:defRPr>
            </a:pPr>
            <a:r>
              <a:rPr sz="3200">
                <a:solidFill>
                  <a:srgbClr val="888888"/>
                </a:solidFill>
              </a:rPr>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457200" y="274638"/>
            <a:ext cx="6019800" cy="6583362"/>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2451100"/>
          </a:xfrm>
          <a:prstGeom prst="rect">
            <a:avLst/>
          </a:prstGeom>
        </p:spPr>
        <p:txBody>
          <a:bodyPr anchor="t"/>
          <a:lstStyle>
            <a:lvl1pPr algn="l">
              <a:defRPr sz="4000" b="1" cap="all"/>
            </a:lvl1pPr>
          </a:lstStyle>
          <a:p>
            <a:pPr lvl="0">
              <a:defRPr sz="1800" b="0" cap="none"/>
            </a:pPr>
            <a:r>
              <a:rPr sz="4000" b="1" cap="all"/>
              <a:t>Title Text</a:t>
            </a:r>
          </a:p>
        </p:txBody>
      </p:sp>
      <p:sp>
        <p:nvSpPr>
          <p:cNvPr id="15" name="Shape 15"/>
          <p:cNvSpPr>
            <a:spLocks noGrp="1"/>
          </p:cNvSpPr>
          <p:nvPr>
            <p:ph type="body" idx="1"/>
          </p:nvPr>
        </p:nvSpPr>
        <p:spPr>
          <a:xfrm>
            <a:off x="722312" y="1192213"/>
            <a:ext cx="7772401" cy="3214687"/>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457200" y="1600199"/>
            <a:ext cx="4038600" cy="5257801"/>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457200" y="1435465"/>
            <a:ext cx="4040188" cy="739410"/>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457200" y="92075"/>
            <a:ext cx="8229600" cy="1508125"/>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3" cy="1435100"/>
          </a:xfrm>
          <a:prstGeom prst="rect">
            <a:avLst/>
          </a:prstGeom>
        </p:spPr>
        <p:txBody>
          <a:bodyPr anchor="b"/>
          <a:lstStyle>
            <a:lvl1pPr algn="l">
              <a:defRPr sz="2000" b="1"/>
            </a:lvl1pPr>
          </a:lstStyle>
          <a:p>
            <a:pPr lvl="0">
              <a:defRPr sz="1800" b="0"/>
            </a:pPr>
            <a:r>
              <a:rPr sz="2000" b="1"/>
              <a:t>Title Text</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3086100"/>
            <a:ext cx="5486400" cy="2281238"/>
          </a:xfrm>
          <a:prstGeom prst="rect">
            <a:avLst/>
          </a:prstGeom>
        </p:spPr>
        <p:txBody>
          <a:bodyPr anchor="b"/>
          <a:lstStyle>
            <a:lvl1pPr algn="l">
              <a:defRPr sz="2000" b="1"/>
            </a:lvl1pPr>
          </a:lstStyle>
          <a:p>
            <a:pPr lvl="0">
              <a:defRPr sz="1800" b="0"/>
            </a:pPr>
            <a:r>
              <a:rPr sz="2000" b="1"/>
              <a:t>Title Text</a:t>
            </a:r>
          </a:p>
        </p:txBody>
      </p:sp>
      <p:sp>
        <p:nvSpPr>
          <p:cNvPr id="36" name="Shape 36"/>
          <p:cNvSpPr>
            <a:spLocks noGrp="1"/>
          </p:cNvSpPr>
          <p:nvPr>
            <p:ph type="body" idx="1"/>
          </p:nvPr>
        </p:nvSpPr>
        <p:spPr>
          <a:xfrm>
            <a:off x="1792288" y="5367338"/>
            <a:ext cx="5486400" cy="1490662"/>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457200" y="1600199"/>
            <a:ext cx="8229600" cy="525780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ppt/slides/Frida%20Kahlo.ppt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685800" y="2130425"/>
            <a:ext cx="7772400" cy="1470025"/>
          </a:xfrm>
          <a:prstGeom prst="rect">
            <a:avLst/>
          </a:prstGeom>
          <a:solidFill>
            <a:srgbClr val="9BBB59"/>
          </a:solidFill>
          <a:ln w="38100">
            <a:solidFill>
              <a:srgbClr val="FFFFFF"/>
            </a:solidFill>
            <a:bevel/>
          </a:ln>
          <a:effectLst>
            <a:outerShdw blurRad="38100" dist="20000" dir="5400000" rotWithShape="0">
              <a:srgbClr val="000000">
                <a:alpha val="38000"/>
              </a:srgbClr>
            </a:outerShdw>
          </a:effectLst>
        </p:spPr>
        <p:txBody>
          <a:bodyPr lIns="0" tIns="0" rIns="0" bIns="0"/>
          <a:lstStyle>
            <a:lvl1pPr>
              <a:defRPr>
                <a:solidFill>
                  <a:srgbClr val="A5D6E3"/>
                </a:solidFill>
              </a:defRPr>
            </a:lvl1pPr>
          </a:lstStyle>
          <a:p>
            <a:pPr lvl="0">
              <a:defRPr sz="1800">
                <a:solidFill>
                  <a:srgbClr val="000000"/>
                </a:solidFill>
              </a:defRPr>
            </a:pPr>
            <a:r>
              <a:rPr sz="4400">
                <a:solidFill>
                  <a:srgbClr val="A5D6E3"/>
                </a:solidFill>
              </a:rPr>
              <a:t>Frida Kahlo</a:t>
            </a:r>
          </a:p>
        </p:txBody>
      </p:sp>
      <p:sp>
        <p:nvSpPr>
          <p:cNvPr id="50" name="Shape 50"/>
          <p:cNvSpPr>
            <a:spLocks noGrp="1"/>
          </p:cNvSpPr>
          <p:nvPr>
            <p:ph type="body" idx="1"/>
          </p:nvPr>
        </p:nvSpPr>
        <p:spPr>
          <a:xfrm>
            <a:off x="1371600" y="3886200"/>
            <a:ext cx="6400800" cy="1752600"/>
          </a:xfrm>
          <a:prstGeom prst="rect">
            <a:avLst/>
          </a:prstGeom>
          <a:gradFill>
            <a:gsLst>
              <a:gs pos="0">
                <a:srgbClr val="2A869F"/>
              </a:gs>
              <a:gs pos="80000">
                <a:srgbClr val="37B1D1"/>
              </a:gs>
              <a:gs pos="100000">
                <a:srgbClr val="34B3D5"/>
              </a:gs>
            </a:gsLst>
            <a:lin ang="16200000"/>
          </a:gradFill>
          <a:ln w="9525">
            <a:solidFill>
              <a:srgbClr val="46AAC4"/>
            </a:solidFill>
            <a:bevel/>
          </a:ln>
          <a:effectLst>
            <a:outerShdw blurRad="38100" dist="23000" dir="5400000" rotWithShape="0">
              <a:srgbClr val="000000">
                <a:alpha val="35000"/>
              </a:srgbClr>
            </a:outerShdw>
          </a:effectLst>
        </p:spPr>
        <p:txBody>
          <a:bodyPr lIns="0" tIns="0" rIns="0" bIns="0"/>
          <a:lstStyle>
            <a:lvl1pPr>
              <a:spcBef>
                <a:spcPts val="0"/>
              </a:spcBef>
              <a:defRPr sz="4400">
                <a:solidFill>
                  <a:srgbClr val="CDDDAC"/>
                </a:solidFill>
              </a:defRPr>
            </a:lvl1pPr>
          </a:lstStyle>
          <a:p>
            <a:pPr lvl="0">
              <a:defRPr sz="1800">
                <a:solidFill>
                  <a:srgbClr val="000000"/>
                </a:solidFill>
              </a:defRPr>
            </a:pPr>
            <a:r>
              <a:rPr sz="4400">
                <a:solidFill>
                  <a:srgbClr val="CDDDAC"/>
                </a:solidFill>
              </a:rPr>
              <a:t>1907-1954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prstGeom prst="rect">
            <a:avLst/>
          </a:prstGeom>
        </p:spPr>
        <p:txBody>
          <a:bodyPr/>
          <a:lstStyle/>
          <a:p>
            <a:pPr lvl="0">
              <a:defRPr sz="1800"/>
            </a:pPr>
            <a:r>
              <a:rPr sz="4400"/>
              <a:t>The Broken Column</a:t>
            </a:r>
          </a:p>
        </p:txBody>
      </p:sp>
      <p:sp>
        <p:nvSpPr>
          <p:cNvPr id="85" name="Shape 85"/>
          <p:cNvSpPr>
            <a:spLocks noGrp="1"/>
          </p:cNvSpPr>
          <p:nvPr>
            <p:ph type="body" idx="1"/>
          </p:nvPr>
        </p:nvSpPr>
        <p:spPr>
          <a:xfrm>
            <a:off x="542858" y="1600199"/>
            <a:ext cx="4038600" cy="5257802"/>
          </a:xfrm>
          <a:prstGeom prst="rect">
            <a:avLst/>
          </a:prstGeom>
        </p:spPr>
        <p:txBody>
          <a:bodyPr/>
          <a:lstStyle/>
          <a:p>
            <a:pPr lvl="0">
              <a:defRPr sz="1800"/>
            </a:pPr>
            <a:r>
              <a:rPr sz="2800"/>
              <a:t>This painting was made soon after Frida's spinal surgery</a:t>
            </a:r>
          </a:p>
          <a:p>
            <a:pPr lvl="0">
              <a:defRPr sz="1800"/>
            </a:pPr>
            <a:r>
              <a:rPr sz="2800"/>
              <a:t>The column is representing her broken spine</a:t>
            </a:r>
          </a:p>
          <a:p>
            <a:pPr lvl="0">
              <a:defRPr sz="1800"/>
            </a:pPr>
            <a:r>
              <a:rPr sz="2800"/>
              <a:t>The nails pinned all over her body are standing her pain </a:t>
            </a:r>
          </a:p>
        </p:txBody>
      </p:sp>
      <p:sp>
        <p:nvSpPr>
          <p:cNvPr id="86" name="Shape 8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10</a:t>
            </a:fld>
            <a:endParaRPr sz="1200">
              <a:solidFill>
                <a:srgbClr val="888888"/>
              </a:solidFill>
            </a:endParaRPr>
          </a:p>
        </p:txBody>
      </p:sp>
      <p:pic>
        <p:nvPicPr>
          <p:cNvPr id="87" name="IMG_0975.jpeg"/>
          <p:cNvPicPr/>
          <p:nvPr/>
        </p:nvPicPr>
        <p:blipFill>
          <a:blip r:embed="rId2">
            <a:extLst/>
          </a:blip>
          <a:stretch>
            <a:fillRect/>
          </a:stretch>
        </p:blipFill>
        <p:spPr>
          <a:xfrm>
            <a:off x="4776298" y="1729079"/>
            <a:ext cx="3860031" cy="500004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xfrm>
            <a:off x="457200" y="274638"/>
            <a:ext cx="8229600" cy="1143000"/>
          </a:xfrm>
          <a:prstGeom prst="rect">
            <a:avLst/>
          </a:prstGeom>
        </p:spPr>
        <p:txBody>
          <a:bodyPr/>
          <a:lstStyle/>
          <a:p>
            <a:pPr lvl="0">
              <a:defRPr sz="1800"/>
            </a:pPr>
            <a:r>
              <a:rPr sz="4400"/>
              <a:t>Video</a:t>
            </a:r>
          </a:p>
        </p:txBody>
      </p:sp>
      <p:sp>
        <p:nvSpPr>
          <p:cNvPr id="90" name="Shape 90"/>
          <p:cNvSpPr/>
          <p:nvPr/>
        </p:nvSpPr>
        <p:spPr>
          <a:xfrm>
            <a:off x="537147" y="1657483"/>
            <a:ext cx="5715001"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hlinkClick r:id="rId2"/>
              </a:defRPr>
            </a:lvl1pPr>
          </a:lstStyle>
          <a:p>
            <a:pPr lvl="0"/>
            <a:r>
              <a:rPr>
                <a:hlinkClick r:id="rId2"/>
              </a:rPr>
              <a:t>http://www.biography.com/people/frida-kahlo-9359496#synopsis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457200" y="274638"/>
            <a:ext cx="8229600" cy="1143000"/>
          </a:xfrm>
          <a:prstGeom prst="rect">
            <a:avLst/>
          </a:prstGeom>
        </p:spPr>
        <p:txBody>
          <a:bodyPr/>
          <a:lstStyle/>
          <a:p>
            <a:pPr lvl="0">
              <a:defRPr sz="1800"/>
            </a:pPr>
            <a:r>
              <a:rPr sz="4400"/>
              <a:t>Bibliography</a:t>
            </a:r>
          </a:p>
        </p:txBody>
      </p:sp>
      <p:sp>
        <p:nvSpPr>
          <p:cNvPr id="97" name="Shape 97"/>
          <p:cNvSpPr>
            <a:spLocks noGrp="1"/>
          </p:cNvSpPr>
          <p:nvPr>
            <p:ph type="body" idx="1"/>
          </p:nvPr>
        </p:nvSpPr>
        <p:spPr>
          <a:xfrm>
            <a:off x="457200" y="1600199"/>
            <a:ext cx="8229600" cy="4525964"/>
          </a:xfrm>
          <a:prstGeom prst="rect">
            <a:avLst/>
          </a:prstGeom>
        </p:spPr>
        <p:txBody>
          <a:bodyPr/>
          <a:lstStyle/>
          <a:p>
            <a:pPr marL="243459" lvl="0" indent="-243459" defTabSz="649223">
              <a:spcBef>
                <a:spcPts val="500"/>
              </a:spcBef>
              <a:defRPr sz="1800"/>
            </a:pPr>
            <a:r>
              <a:rPr sz="2272"/>
              <a:t>Alacantara, Isabel and Egnoff, Sandra. Frida Kahlo and Diego Rivera. Munich, London, New York: Prestel Verlag 1999.</a:t>
            </a:r>
          </a:p>
          <a:p>
            <a:pPr marL="243459" lvl="0" indent="-243459" defTabSz="649223">
              <a:spcBef>
                <a:spcPts val="500"/>
              </a:spcBef>
              <a:defRPr sz="1800"/>
            </a:pPr>
            <a:r>
              <a:rPr sz="2272"/>
              <a:t>Chadwick, Whitney, ‘The Muse as Artist: Women in the Surrealist Movement’, Art in America, Vol. 73, July, 1985, 120 - 129.</a:t>
            </a:r>
          </a:p>
          <a:p>
            <a:pPr marL="243459" lvl="0" indent="-243459" defTabSz="649223">
              <a:spcBef>
                <a:spcPts val="500"/>
              </a:spcBef>
              <a:defRPr sz="1800"/>
            </a:pPr>
            <a:r>
              <a:rPr sz="2272"/>
              <a:t>Hardin, Terri. Frida Kahlo: A Modern Master. New York: Smithmark Publishers, 1997.</a:t>
            </a:r>
          </a:p>
          <a:p>
            <a:pPr marL="243459" lvl="0" indent="-243459" defTabSz="649223">
              <a:spcBef>
                <a:spcPts val="500"/>
              </a:spcBef>
              <a:defRPr sz="1800"/>
            </a:pPr>
            <a:endParaRPr sz="2272"/>
          </a:p>
          <a:p>
            <a:pPr marL="243459" lvl="0" indent="-243459" defTabSz="649223">
              <a:spcBef>
                <a:spcPts val="500"/>
              </a:spcBef>
              <a:defRPr sz="1800"/>
            </a:pPr>
            <a:endParaRPr sz="2272"/>
          </a:p>
          <a:p>
            <a:pPr marL="243459" lvl="0" indent="-243459" defTabSz="649223">
              <a:spcBef>
                <a:spcPts val="500"/>
              </a:spcBef>
              <a:defRPr sz="1800"/>
            </a:pPr>
            <a:r>
              <a:rPr sz="2272"/>
              <a:t>Wach, Ken. Frida Kahlo and the Imagery of Tragedy. The University of Melbourne: Double Dialogues. Anatomy and Poetics: Issue Six, 2005.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xfrm>
            <a:off x="457200" y="274638"/>
            <a:ext cx="8229600" cy="1143000"/>
          </a:xfrm>
          <a:prstGeom prst="rect">
            <a:avLst/>
          </a:prstGeom>
        </p:spPr>
        <p:txBody>
          <a:bodyPr/>
          <a:lstStyle/>
          <a:p>
            <a:pPr lvl="0">
              <a:defRPr sz="1800"/>
            </a:pPr>
            <a:r>
              <a:rPr sz="4400"/>
              <a:t>About Frida </a:t>
            </a:r>
          </a:p>
        </p:txBody>
      </p:sp>
      <p:sp>
        <p:nvSpPr>
          <p:cNvPr id="53" name="Shape 53"/>
          <p:cNvSpPr>
            <a:spLocks noGrp="1"/>
          </p:cNvSpPr>
          <p:nvPr>
            <p:ph type="body" idx="1"/>
          </p:nvPr>
        </p:nvSpPr>
        <p:spPr>
          <a:xfrm>
            <a:off x="457200" y="1600199"/>
            <a:ext cx="8229600" cy="4525964"/>
          </a:xfrm>
          <a:prstGeom prst="rect">
            <a:avLst/>
          </a:prstGeom>
          <a:solidFill>
            <a:srgbClr val="C0504D"/>
          </a:solidFill>
          <a:ln w="25400">
            <a:solidFill>
              <a:srgbClr val="8C3A38"/>
            </a:solidFill>
            <a:bevel/>
          </a:ln>
          <a:effectLst>
            <a:outerShdw blurRad="38100" dist="23000" dir="5400000" rotWithShape="0">
              <a:srgbClr val="000000">
                <a:alpha val="35000"/>
              </a:srgbClr>
            </a:outerShdw>
          </a:effectLst>
        </p:spPr>
        <p:txBody>
          <a:bodyPr lIns="0" tIns="0" rIns="0" bIns="0"/>
          <a:lstStyle/>
          <a:p>
            <a:pPr marL="243459" lvl="0" indent="-243459" defTabSz="649223">
              <a:spcBef>
                <a:spcPts val="500"/>
              </a:spcBef>
              <a:defRPr sz="1800"/>
            </a:pPr>
            <a:r>
              <a:rPr sz="2272"/>
              <a:t>Frida was born July 6, 1907 in the outskirts of Mexico City.</a:t>
            </a:r>
            <a:endParaRPr sz="1703"/>
          </a:p>
          <a:p>
            <a:pPr marL="243459" lvl="0" indent="-243459" defTabSz="649223">
              <a:spcBef>
                <a:spcPts val="500"/>
              </a:spcBef>
              <a:defRPr sz="1800"/>
            </a:pPr>
            <a:r>
              <a:rPr sz="2272"/>
              <a:t>The Mexican Revolution began in 1910, which Frida was three. She later wanted her birth date to coincide with the start of the revolution and the birth of modern Mexico, so she changed her birth to July 7, 1910.</a:t>
            </a:r>
            <a:endParaRPr sz="1703"/>
          </a:p>
          <a:p>
            <a:pPr marL="243459" lvl="0" indent="-243459" defTabSz="649223">
              <a:spcBef>
                <a:spcPts val="500"/>
              </a:spcBef>
              <a:defRPr sz="1800"/>
            </a:pPr>
            <a:r>
              <a:rPr sz="2272"/>
              <a:t>Her mother was a devout Catholic, Frida often rebelled against her mother and felt a stronger bond with her father.</a:t>
            </a:r>
            <a:endParaRPr sz="1703"/>
          </a:p>
          <a:p>
            <a:pPr marL="243459" lvl="0" indent="-243459" defTabSz="649223">
              <a:spcBef>
                <a:spcPts val="500"/>
              </a:spcBef>
              <a:defRPr sz="1800"/>
            </a:pPr>
            <a:r>
              <a:rPr sz="2272"/>
              <a:t>Frida was diagnosed with polio at the age of six, it cause her right leg to be thinner than the left, she covered this by wearing colorful long skirts.</a:t>
            </a:r>
            <a:endParaRPr sz="1703"/>
          </a:p>
          <a:p>
            <a:pPr marL="243459" lvl="0" indent="-243459" defTabSz="649223">
              <a:spcBef>
                <a:spcPts val="500"/>
              </a:spcBef>
              <a:defRPr sz="1800"/>
            </a:pPr>
            <a:r>
              <a:rPr sz="2272"/>
              <a:t>She was also born with spina bifida, a condition that affects both spinal and leg development.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xfrm>
            <a:off x="457200" y="274638"/>
            <a:ext cx="8229600" cy="1143000"/>
          </a:xfrm>
          <a:prstGeom prst="rect">
            <a:avLst/>
          </a:prstGeom>
        </p:spPr>
        <p:txBody>
          <a:bodyPr/>
          <a:lstStyle/>
          <a:p>
            <a:pPr lvl="0">
              <a:defRPr sz="1800"/>
            </a:pPr>
            <a:r>
              <a:rPr sz="4400"/>
              <a:t>Frida’s Accident</a:t>
            </a:r>
          </a:p>
        </p:txBody>
      </p:sp>
      <p:sp>
        <p:nvSpPr>
          <p:cNvPr id="56" name="Shape 56"/>
          <p:cNvSpPr>
            <a:spLocks noGrp="1"/>
          </p:cNvSpPr>
          <p:nvPr>
            <p:ph type="body" idx="1"/>
          </p:nvPr>
        </p:nvSpPr>
        <p:spPr>
          <a:xfrm>
            <a:off x="210041" y="1219200"/>
            <a:ext cx="8260405" cy="2363633"/>
          </a:xfrm>
          <a:prstGeom prst="rect">
            <a:avLst/>
          </a:prstGeom>
          <a:solidFill>
            <a:srgbClr val="F9B074"/>
          </a:solidFill>
          <a:ln w="9525">
            <a:solidFill>
              <a:srgbClr val="7D60A0"/>
            </a:solidFill>
            <a:bevel/>
          </a:ln>
          <a:effectLst>
            <a:outerShdw blurRad="38100" dist="20000" dir="5400000" rotWithShape="0">
              <a:srgbClr val="000000">
                <a:alpha val="38000"/>
              </a:srgbClr>
            </a:outerShdw>
          </a:effectLst>
        </p:spPr>
        <p:txBody>
          <a:bodyPr lIns="0" tIns="0" rIns="0" bIns="0"/>
          <a:lstStyle/>
          <a:p>
            <a:pPr marL="202310" lvl="0" indent="-202310" defTabSz="539495">
              <a:spcBef>
                <a:spcPts val="400"/>
              </a:spcBef>
              <a:defRPr sz="1800"/>
            </a:pPr>
            <a:r>
              <a:rPr sz="1887"/>
              <a:t>Frida Kahlo suffered a serious accident in her life: in 1925 when a streetcar collided with a bus she was riding in located in Mexico City. </a:t>
            </a:r>
            <a:endParaRPr sz="1710"/>
          </a:p>
          <a:p>
            <a:pPr marL="202310" lvl="0" indent="-202310" defTabSz="539495">
              <a:spcBef>
                <a:spcPts val="400"/>
              </a:spcBef>
              <a:defRPr sz="1800"/>
            </a:pPr>
            <a:r>
              <a:rPr sz="1887"/>
              <a:t>The accident nearly killed her. Doctors were surprised that she survived.</a:t>
            </a:r>
            <a:endParaRPr sz="1710"/>
          </a:p>
          <a:p>
            <a:pPr marL="202310" lvl="0" indent="-202310" defTabSz="539495">
              <a:spcBef>
                <a:spcPts val="400"/>
              </a:spcBef>
              <a:defRPr sz="1800"/>
            </a:pPr>
            <a:r>
              <a:rPr sz="1887"/>
              <a:t>Her accident includes wounds that she will suffer from for the rest of her life.</a:t>
            </a:r>
          </a:p>
          <a:p>
            <a:pPr marL="202310" lvl="0" indent="-202310" defTabSz="539495">
              <a:spcBef>
                <a:spcPts val="400"/>
              </a:spcBef>
              <a:defRPr sz="1800"/>
            </a:pPr>
            <a:r>
              <a:rPr sz="1887"/>
              <a:t>An iron rod pierced her abdomen, right foot was crushed, and two vertebrae were fractured.</a:t>
            </a:r>
          </a:p>
        </p:txBody>
      </p:sp>
      <p:pic>
        <p:nvPicPr>
          <p:cNvPr id="57" name="image1.png"/>
          <p:cNvPicPr/>
          <p:nvPr/>
        </p:nvPicPr>
        <p:blipFill>
          <a:blip r:embed="rId2">
            <a:extLst/>
          </a:blip>
          <a:stretch>
            <a:fillRect/>
          </a:stretch>
        </p:blipFill>
        <p:spPr>
          <a:xfrm>
            <a:off x="380999" y="4038600"/>
            <a:ext cx="3212647" cy="2576585"/>
          </a:xfrm>
          <a:prstGeom prst="rect">
            <a:avLst/>
          </a:prstGeom>
          <a:ln w="12700">
            <a:miter lim="400000"/>
          </a:ln>
        </p:spPr>
      </p:pic>
      <p:pic>
        <p:nvPicPr>
          <p:cNvPr id="58" name="image2.png"/>
          <p:cNvPicPr/>
          <p:nvPr/>
        </p:nvPicPr>
        <p:blipFill>
          <a:blip r:embed="rId3">
            <a:extLst/>
          </a:blip>
          <a:stretch>
            <a:fillRect/>
          </a:stretch>
        </p:blipFill>
        <p:spPr>
          <a:xfrm>
            <a:off x="4648200" y="4038600"/>
            <a:ext cx="3490232" cy="260604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457200" y="274638"/>
            <a:ext cx="8229600" cy="1143000"/>
          </a:xfrm>
          <a:prstGeom prst="rect">
            <a:avLst/>
          </a:prstGeom>
        </p:spPr>
        <p:txBody>
          <a:bodyPr/>
          <a:lstStyle/>
          <a:p>
            <a:pPr lvl="0">
              <a:defRPr sz="1800"/>
            </a:pPr>
            <a:r>
              <a:rPr sz="4400"/>
              <a:t>Fridas Early Paintings</a:t>
            </a:r>
          </a:p>
        </p:txBody>
      </p:sp>
      <p:sp>
        <p:nvSpPr>
          <p:cNvPr id="61" name="Shape 61"/>
          <p:cNvSpPr>
            <a:spLocks noGrp="1"/>
          </p:cNvSpPr>
          <p:nvPr>
            <p:ph type="body" idx="1"/>
          </p:nvPr>
        </p:nvSpPr>
        <p:spPr>
          <a:xfrm>
            <a:off x="4267200" y="1752599"/>
            <a:ext cx="4419600" cy="4373564"/>
          </a:xfrm>
          <a:prstGeom prst="rect">
            <a:avLst/>
          </a:prstGeom>
          <a:solidFill>
            <a:srgbClr val="C0504D"/>
          </a:solidFill>
          <a:ln w="25400">
            <a:solidFill>
              <a:srgbClr val="8C3A38"/>
            </a:solidFill>
            <a:bevel/>
          </a:ln>
          <a:effectLst>
            <a:outerShdw blurRad="38100" dist="23000" dir="5400000" rotWithShape="0">
              <a:srgbClr val="000000">
                <a:alpha val="35000"/>
              </a:srgbClr>
            </a:outerShdw>
          </a:effectLst>
        </p:spPr>
        <p:txBody>
          <a:bodyPr lIns="0" tIns="0" rIns="0" bIns="0"/>
          <a:lstStyle/>
          <a:p>
            <a:pPr marL="329184" lvl="0" indent="-329184" defTabSz="877823">
              <a:defRPr sz="1800"/>
            </a:pPr>
            <a:r>
              <a:rPr sz="3072"/>
              <a:t>She started painting after her accident.</a:t>
            </a:r>
          </a:p>
          <a:p>
            <a:pPr marL="329184" lvl="0" indent="-329184" defTabSz="877823">
              <a:defRPr sz="1800"/>
            </a:pPr>
            <a:r>
              <a:rPr sz="3072"/>
              <a:t>She started by painting family friends portraits  and later self portraits. </a:t>
            </a:r>
          </a:p>
          <a:p>
            <a:pPr marL="329184" lvl="0" indent="-329184" defTabSz="877823">
              <a:defRPr sz="1800"/>
            </a:pPr>
            <a:r>
              <a:rPr sz="3072"/>
              <a:t>Her early paintings were dark and gloomy.</a:t>
            </a:r>
          </a:p>
        </p:txBody>
      </p:sp>
      <p:pic>
        <p:nvPicPr>
          <p:cNvPr id="62" name="image3.png"/>
          <p:cNvPicPr/>
          <p:nvPr/>
        </p:nvPicPr>
        <p:blipFill>
          <a:blip r:embed="rId2">
            <a:extLst/>
          </a:blip>
          <a:stretch>
            <a:fillRect/>
          </a:stretch>
        </p:blipFill>
        <p:spPr>
          <a:xfrm>
            <a:off x="381000" y="1447800"/>
            <a:ext cx="3472956" cy="462482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457200" y="274638"/>
            <a:ext cx="8229600" cy="1143000"/>
          </a:xfrm>
          <a:prstGeom prst="rect">
            <a:avLst/>
          </a:prstGeom>
          <a:solidFill>
            <a:srgbClr val="9BBB59"/>
          </a:solidFill>
          <a:ln w="38100">
            <a:solidFill>
              <a:srgbClr val="FFFFFF"/>
            </a:solidFill>
            <a:bevel/>
          </a:ln>
          <a:effectLst>
            <a:outerShdw blurRad="38100" dist="20000" dir="5400000" rotWithShape="0">
              <a:srgbClr val="000000">
                <a:alpha val="38000"/>
              </a:srgbClr>
            </a:outerShdw>
          </a:effectLst>
        </p:spPr>
        <p:txBody>
          <a:bodyPr lIns="0" tIns="0" rIns="0" bIns="0"/>
          <a:lstStyle>
            <a:lvl1pPr>
              <a:defRPr>
                <a:solidFill>
                  <a:srgbClr val="535353"/>
                </a:solidFill>
              </a:defRPr>
            </a:lvl1pPr>
          </a:lstStyle>
          <a:p>
            <a:pPr lvl="0">
              <a:defRPr sz="1800">
                <a:solidFill>
                  <a:srgbClr val="000000"/>
                </a:solidFill>
              </a:defRPr>
            </a:pPr>
            <a:r>
              <a:rPr sz="4400">
                <a:solidFill>
                  <a:srgbClr val="535353"/>
                </a:solidFill>
              </a:rPr>
              <a:t>Diego and Frida</a:t>
            </a:r>
          </a:p>
        </p:txBody>
      </p:sp>
      <p:sp>
        <p:nvSpPr>
          <p:cNvPr id="65" name="Shape 65"/>
          <p:cNvSpPr>
            <a:spLocks noGrp="1"/>
          </p:cNvSpPr>
          <p:nvPr>
            <p:ph type="body" idx="1"/>
          </p:nvPr>
        </p:nvSpPr>
        <p:spPr>
          <a:xfrm>
            <a:off x="457200" y="1600199"/>
            <a:ext cx="8229600" cy="4525964"/>
          </a:xfrm>
          <a:prstGeom prst="rect">
            <a:avLst/>
          </a:prstGeom>
          <a:solidFill>
            <a:srgbClr val="9BBB59"/>
          </a:solidFill>
          <a:ln w="38100">
            <a:solidFill>
              <a:srgbClr val="FFFFFF"/>
            </a:solidFill>
            <a:bevel/>
          </a:ln>
          <a:effectLst>
            <a:outerShdw blurRad="38100" dist="20000" dir="5400000" rotWithShape="0">
              <a:srgbClr val="000000">
                <a:alpha val="38000"/>
              </a:srgbClr>
            </a:outerShdw>
          </a:effectLst>
        </p:spPr>
        <p:txBody>
          <a:bodyPr lIns="0" tIns="0" rIns="0" bIns="0"/>
          <a:lstStyle/>
          <a:p>
            <a:pPr marL="260604" lvl="0" indent="-260604" defTabSz="694944">
              <a:spcBef>
                <a:spcPts val="500"/>
              </a:spcBef>
              <a:defRPr sz="1800"/>
            </a:pPr>
            <a:r>
              <a:rPr sz="2432">
                <a:solidFill>
                  <a:srgbClr val="DDDDDD"/>
                </a:solidFill>
              </a:rPr>
              <a:t>Diego Rivera was an Mexican muralist, he was large and an unappealing man to most people and Frida admired him.</a:t>
            </a:r>
            <a:endParaRPr sz="2052">
              <a:solidFill>
                <a:srgbClr val="DDDDDD"/>
              </a:solidFill>
            </a:endParaRPr>
          </a:p>
          <a:p>
            <a:pPr marL="260604" lvl="0" indent="-260604" defTabSz="694944">
              <a:spcBef>
                <a:spcPts val="500"/>
              </a:spcBef>
              <a:defRPr sz="1800"/>
            </a:pPr>
            <a:r>
              <a:rPr sz="2432">
                <a:solidFill>
                  <a:srgbClr val="DDDDDD"/>
                </a:solidFill>
              </a:rPr>
              <a:t>Frida and Diego were 20 years apart in age.</a:t>
            </a:r>
            <a:endParaRPr sz="2052">
              <a:solidFill>
                <a:srgbClr val="DDDDDD"/>
              </a:solidFill>
            </a:endParaRPr>
          </a:p>
          <a:p>
            <a:pPr marL="260604" lvl="0" indent="-260604" defTabSz="694944">
              <a:spcBef>
                <a:spcPts val="500"/>
              </a:spcBef>
              <a:defRPr sz="1800"/>
            </a:pPr>
            <a:r>
              <a:rPr sz="2432">
                <a:solidFill>
                  <a:srgbClr val="DDDDDD"/>
                </a:solidFill>
              </a:rPr>
              <a:t>Fridas mother disapproved of Frida and Diego's marriage. She didn’t agree because Diego was Atheist, also because he was old and fat saying that there arrangement is like “the elephant and the dove”</a:t>
            </a:r>
            <a:endParaRPr sz="2052">
              <a:solidFill>
                <a:srgbClr val="DDDDDD"/>
              </a:solidFill>
            </a:endParaRPr>
          </a:p>
          <a:p>
            <a:pPr marL="260604" lvl="0" indent="-260604" defTabSz="694944">
              <a:spcBef>
                <a:spcPts val="500"/>
              </a:spcBef>
              <a:defRPr sz="1800"/>
            </a:pPr>
            <a:r>
              <a:rPr sz="2432">
                <a:solidFill>
                  <a:srgbClr val="DDDDDD"/>
                </a:solidFill>
              </a:rPr>
              <a:t>Their marriage was full of affairs on both sides.</a:t>
            </a:r>
            <a:endParaRPr sz="2052">
              <a:solidFill>
                <a:srgbClr val="DDDDDD"/>
              </a:solidFill>
            </a:endParaRPr>
          </a:p>
          <a:p>
            <a:pPr marL="260604" lvl="0" indent="-260604" defTabSz="694944">
              <a:spcBef>
                <a:spcPts val="500"/>
              </a:spcBef>
              <a:defRPr sz="1800"/>
            </a:pPr>
            <a:r>
              <a:rPr sz="2432">
                <a:solidFill>
                  <a:srgbClr val="DDDDDD"/>
                </a:solidFill>
              </a:rPr>
              <a:t>They got married in 1929, then with countless affairs the couple divorced in 1939 and a year later remarried.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xfrm>
            <a:off x="457200" y="274638"/>
            <a:ext cx="8229600" cy="1143000"/>
          </a:xfrm>
          <a:prstGeom prst="rect">
            <a:avLst/>
          </a:prstGeom>
          <a:gradFill>
            <a:gsLst>
              <a:gs pos="0">
                <a:srgbClr val="C96D20"/>
              </a:gs>
              <a:gs pos="80000">
                <a:srgbClr val="FF9034"/>
              </a:gs>
              <a:gs pos="100000">
                <a:srgbClr val="FF9035"/>
              </a:gs>
            </a:gsLst>
            <a:lin ang="16200000"/>
          </a:gradFill>
          <a:ln w="9525">
            <a:solidFill>
              <a:srgbClr val="4A7EBB"/>
            </a:solidFill>
            <a:bevel/>
          </a:ln>
          <a:effectLst>
            <a:outerShdw blurRad="38100" dist="23000" dir="5400000" rotWithShape="0">
              <a:srgbClr val="000000">
                <a:alpha val="35000"/>
              </a:srgbClr>
            </a:outerShdw>
          </a:effectLst>
        </p:spPr>
        <p:txBody>
          <a:bodyPr lIns="0" tIns="0" rIns="0" bIns="0"/>
          <a:lstStyle/>
          <a:p>
            <a:pPr lvl="0">
              <a:defRPr sz="1800"/>
            </a:pPr>
            <a:r>
              <a:rPr sz="4400"/>
              <a:t>Wedding Portrait 1931</a:t>
            </a:r>
          </a:p>
        </p:txBody>
      </p:sp>
      <p:sp>
        <p:nvSpPr>
          <p:cNvPr id="68" name="Shape 68"/>
          <p:cNvSpPr>
            <a:spLocks noGrp="1"/>
          </p:cNvSpPr>
          <p:nvPr>
            <p:ph type="body" idx="1"/>
          </p:nvPr>
        </p:nvSpPr>
        <p:spPr>
          <a:xfrm>
            <a:off x="4419600" y="1447800"/>
            <a:ext cx="4267200" cy="4532890"/>
          </a:xfrm>
          <a:prstGeom prst="rect">
            <a:avLst/>
          </a:prstGeom>
          <a:gradFill>
            <a:gsLst>
              <a:gs pos="0">
                <a:srgbClr val="C96D20"/>
              </a:gs>
              <a:gs pos="80000">
                <a:srgbClr val="FF9034"/>
              </a:gs>
              <a:gs pos="100000">
                <a:srgbClr val="FF9035"/>
              </a:gs>
            </a:gsLst>
            <a:lin ang="16200000"/>
          </a:gradFill>
          <a:ln w="9525">
            <a:solidFill>
              <a:srgbClr val="4A7EBB"/>
            </a:solidFill>
            <a:bevel/>
          </a:ln>
          <a:effectLst>
            <a:outerShdw blurRad="38100" dist="23000" dir="5400000" rotWithShape="0">
              <a:srgbClr val="000000">
                <a:alpha val="35000"/>
              </a:srgbClr>
            </a:outerShdw>
          </a:effectLst>
        </p:spPr>
        <p:txBody>
          <a:bodyPr lIns="0" tIns="0" rIns="0" bIns="0"/>
          <a:lstStyle/>
          <a:p>
            <a:pPr marL="234029" lvl="0" indent="-234029" defTabSz="832104">
              <a:spcBef>
                <a:spcPts val="600"/>
              </a:spcBef>
              <a:defRPr sz="1800"/>
            </a:pPr>
            <a:r>
              <a:rPr sz="2184"/>
              <a:t>This painting was made right after their wedding.</a:t>
            </a:r>
          </a:p>
          <a:p>
            <a:pPr marL="234029" lvl="0" indent="-234029" defTabSz="832104">
              <a:spcBef>
                <a:spcPts val="600"/>
              </a:spcBef>
              <a:defRPr sz="1800"/>
            </a:pPr>
            <a:r>
              <a:rPr sz="2184"/>
              <a:t>They stand there looking awkward like a new couple.</a:t>
            </a:r>
          </a:p>
          <a:p>
            <a:pPr marL="234029" lvl="0" indent="-234029" defTabSz="832104">
              <a:spcBef>
                <a:spcPts val="600"/>
              </a:spcBef>
              <a:defRPr sz="1800"/>
            </a:pPr>
            <a:r>
              <a:rPr sz="2184"/>
              <a:t>Diego is holding paint brushes representing himself more as a muralist. He is facing away from Frida shows no love.</a:t>
            </a:r>
          </a:p>
          <a:p>
            <a:pPr marL="234029" lvl="0" indent="-234029" defTabSz="832104">
              <a:spcBef>
                <a:spcPts val="600"/>
              </a:spcBef>
              <a:defRPr sz="1800"/>
            </a:pPr>
            <a:r>
              <a:rPr sz="2184"/>
              <a:t>Frida faces her body towards him and tilts her head showing signs that she loves him.</a:t>
            </a:r>
          </a:p>
          <a:p>
            <a:pPr marL="234029" lvl="0" indent="-234029" defTabSz="832104">
              <a:spcBef>
                <a:spcPts val="600"/>
              </a:spcBef>
              <a:defRPr sz="1800"/>
            </a:pPr>
            <a:r>
              <a:rPr sz="2184"/>
              <a:t>Both of them aren’t smiling.</a:t>
            </a:r>
          </a:p>
        </p:txBody>
      </p:sp>
      <p:pic>
        <p:nvPicPr>
          <p:cNvPr id="69" name="image4.png"/>
          <p:cNvPicPr/>
          <p:nvPr/>
        </p:nvPicPr>
        <p:blipFill>
          <a:blip r:embed="rId2">
            <a:extLst/>
          </a:blip>
          <a:stretch>
            <a:fillRect/>
          </a:stretch>
        </p:blipFill>
        <p:spPr>
          <a:xfrm>
            <a:off x="304800" y="1447800"/>
            <a:ext cx="3933825" cy="47625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457200" y="274638"/>
            <a:ext cx="8229600" cy="1143000"/>
          </a:xfrm>
          <a:prstGeom prst="rect">
            <a:avLst/>
          </a:prstGeom>
          <a:solidFill>
            <a:srgbClr val="C0504D"/>
          </a:solidFill>
          <a:ln w="25400">
            <a:solidFill>
              <a:srgbClr val="8C3A38"/>
            </a:solidFill>
            <a:bevel/>
          </a:ln>
          <a:effectLst>
            <a:outerShdw blurRad="38100" dist="23000" dir="5400000" rotWithShape="0">
              <a:srgbClr val="000000">
                <a:alpha val="35000"/>
              </a:srgbClr>
            </a:outerShdw>
          </a:effectLst>
        </p:spPr>
        <p:txBody>
          <a:bodyPr lIns="0" tIns="0" rIns="0" bIns="0"/>
          <a:lstStyle/>
          <a:p>
            <a:pPr lvl="0">
              <a:defRPr sz="1800"/>
            </a:pPr>
            <a:endParaRPr>
              <a:solidFill>
                <a:srgbClr val="FFFFFF"/>
              </a:solidFill>
            </a:endParaRPr>
          </a:p>
          <a:p>
            <a:pPr lvl="0">
              <a:defRPr sz="1800"/>
            </a:pPr>
            <a:r>
              <a:rPr>
                <a:solidFill>
                  <a:srgbClr val="FFFFFF"/>
                </a:solidFill>
              </a:rPr>
              <a:t>Henry Ford Hospital, 1932</a:t>
            </a:r>
          </a:p>
        </p:txBody>
      </p:sp>
      <p:sp>
        <p:nvSpPr>
          <p:cNvPr id="72" name="Shape 72"/>
          <p:cNvSpPr>
            <a:spLocks noGrp="1"/>
          </p:cNvSpPr>
          <p:nvPr>
            <p:ph type="body" idx="1"/>
          </p:nvPr>
        </p:nvSpPr>
        <p:spPr>
          <a:xfrm>
            <a:off x="5548502" y="1675150"/>
            <a:ext cx="3138298" cy="4451013"/>
          </a:xfrm>
          <a:prstGeom prst="rect">
            <a:avLst/>
          </a:prstGeom>
          <a:solidFill>
            <a:srgbClr val="C0504D"/>
          </a:solidFill>
          <a:ln w="25400">
            <a:solidFill>
              <a:srgbClr val="8C3A38"/>
            </a:solidFill>
            <a:bevel/>
          </a:ln>
          <a:effectLst>
            <a:outerShdw blurRad="38100" dist="23000" dir="5400000" rotWithShape="0">
              <a:srgbClr val="000000">
                <a:alpha val="35000"/>
              </a:srgbClr>
            </a:outerShdw>
          </a:effectLst>
        </p:spPr>
        <p:txBody>
          <a:bodyPr lIns="0" tIns="0" rIns="0" bIns="0"/>
          <a:lstStyle/>
          <a:p>
            <a:pPr marL="192023" lvl="0" indent="-192023" defTabSz="512063">
              <a:spcBef>
                <a:spcPts val="300"/>
              </a:spcBef>
              <a:defRPr sz="1800"/>
            </a:pPr>
            <a:r>
              <a:rPr sz="1568">
                <a:solidFill>
                  <a:srgbClr val="FFFFFF"/>
                </a:solidFill>
              </a:rPr>
              <a:t>The six strands are connected to Frida representing veins</a:t>
            </a:r>
          </a:p>
          <a:p>
            <a:pPr marL="192023" lvl="0" indent="-192023" defTabSz="512063">
              <a:spcBef>
                <a:spcPts val="300"/>
              </a:spcBef>
              <a:defRPr sz="1800"/>
            </a:pPr>
            <a:r>
              <a:rPr sz="1568">
                <a:solidFill>
                  <a:srgbClr val="FFFFFF"/>
                </a:solidFill>
              </a:rPr>
              <a:t>First, a model of a female torso</a:t>
            </a:r>
          </a:p>
          <a:p>
            <a:pPr marL="192023" lvl="0" indent="-192023" defTabSz="512063">
              <a:spcBef>
                <a:spcPts val="300"/>
              </a:spcBef>
              <a:defRPr sz="1800"/>
            </a:pPr>
            <a:r>
              <a:rPr sz="1568">
                <a:solidFill>
                  <a:srgbClr val="FFFFFF"/>
                </a:solidFill>
              </a:rPr>
              <a:t>Second, a male fetus Frida had hoped to have a boy</a:t>
            </a:r>
          </a:p>
          <a:p>
            <a:pPr marL="192023" lvl="0" indent="-192023" defTabSz="512063">
              <a:spcBef>
                <a:spcPts val="300"/>
              </a:spcBef>
              <a:defRPr sz="1800"/>
            </a:pPr>
            <a:r>
              <a:rPr sz="1568">
                <a:solidFill>
                  <a:srgbClr val="FFFFFF"/>
                </a:solidFill>
              </a:rPr>
              <a:t>A sewing machine, standing for piercing pain.</a:t>
            </a:r>
          </a:p>
          <a:p>
            <a:pPr marL="192023" lvl="0" indent="-192023" defTabSz="512063">
              <a:spcBef>
                <a:spcPts val="300"/>
              </a:spcBef>
              <a:defRPr sz="1800"/>
            </a:pPr>
            <a:r>
              <a:rPr sz="1568">
                <a:solidFill>
                  <a:srgbClr val="FFFFFF"/>
                </a:solidFill>
              </a:rPr>
              <a:t>A snail, for the slowness of the miscarriage </a:t>
            </a:r>
          </a:p>
          <a:p>
            <a:pPr marL="192023" lvl="0" indent="-192023" defTabSz="512063">
              <a:spcBef>
                <a:spcPts val="300"/>
              </a:spcBef>
              <a:defRPr sz="1800"/>
            </a:pPr>
            <a:r>
              <a:rPr sz="1568">
                <a:solidFill>
                  <a:srgbClr val="FFFFFF"/>
                </a:solidFill>
              </a:rPr>
              <a:t>An orchid, representing a uterus and also the flower that Diego brought to her in the hospital</a:t>
            </a:r>
          </a:p>
          <a:p>
            <a:pPr marL="192023" lvl="0" indent="-192023" defTabSz="512063">
              <a:spcBef>
                <a:spcPts val="300"/>
              </a:spcBef>
              <a:defRPr sz="1800"/>
            </a:pPr>
            <a:r>
              <a:rPr sz="1568">
                <a:solidFill>
                  <a:srgbClr val="FFFFFF"/>
                </a:solidFill>
              </a:rPr>
              <a:t>A pelvis, standing for bone fractures that made childbirth impossible</a:t>
            </a:r>
          </a:p>
        </p:txBody>
      </p:sp>
      <p:pic>
        <p:nvPicPr>
          <p:cNvPr id="73" name="image7.png"/>
          <p:cNvPicPr/>
          <p:nvPr/>
        </p:nvPicPr>
        <p:blipFill>
          <a:blip r:embed="rId2">
            <a:extLst/>
          </a:blip>
          <a:stretch>
            <a:fillRect/>
          </a:stretch>
        </p:blipFill>
        <p:spPr>
          <a:xfrm>
            <a:off x="422401" y="1797572"/>
            <a:ext cx="5076826" cy="381000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body" idx="1"/>
          </p:nvPr>
        </p:nvSpPr>
        <p:spPr>
          <a:xfrm>
            <a:off x="533400" y="166285"/>
            <a:ext cx="8229600" cy="2957915"/>
          </a:xfrm>
          <a:prstGeom prst="rect">
            <a:avLst/>
          </a:prstGeom>
          <a:solidFill>
            <a:srgbClr val="9BBB59"/>
          </a:solidFill>
          <a:ln w="38100">
            <a:solidFill>
              <a:srgbClr val="FFFFFF"/>
            </a:solidFill>
            <a:bevel/>
          </a:ln>
          <a:effectLst>
            <a:outerShdw blurRad="38100" dist="20000" dir="5400000" rotWithShape="0">
              <a:srgbClr val="000000">
                <a:alpha val="38000"/>
              </a:srgbClr>
            </a:outerShdw>
          </a:effectLst>
        </p:spPr>
        <p:txBody>
          <a:bodyPr lIns="0" tIns="0" rIns="0" bIns="0"/>
          <a:lstStyle/>
          <a:p>
            <a:pPr lvl="0">
              <a:defRPr sz="1800"/>
            </a:pPr>
            <a:r>
              <a:rPr sz="3200">
                <a:solidFill>
                  <a:srgbClr val="FFFFFF"/>
                </a:solidFill>
              </a:rPr>
              <a:t>The monkeys and sometimes birds and other animals in Fridas paintings represent her unborn children.</a:t>
            </a:r>
          </a:p>
          <a:p>
            <a:pPr lvl="0">
              <a:defRPr sz="1800"/>
            </a:pPr>
            <a:r>
              <a:rPr sz="3200">
                <a:solidFill>
                  <a:srgbClr val="FFFFFF"/>
                </a:solidFill>
              </a:rPr>
              <a:t>In some the monkeys feel like a part of her.</a:t>
            </a:r>
          </a:p>
        </p:txBody>
      </p:sp>
      <p:pic>
        <p:nvPicPr>
          <p:cNvPr id="76" name="image8.png"/>
          <p:cNvPicPr/>
          <p:nvPr/>
        </p:nvPicPr>
        <p:blipFill>
          <a:blip r:embed="rId2">
            <a:extLst/>
          </a:blip>
          <a:stretch>
            <a:fillRect/>
          </a:stretch>
        </p:blipFill>
        <p:spPr>
          <a:xfrm>
            <a:off x="6408311" y="3343165"/>
            <a:ext cx="2520874" cy="3344359"/>
          </a:xfrm>
          <a:prstGeom prst="rect">
            <a:avLst/>
          </a:prstGeom>
          <a:ln w="12700">
            <a:miter lim="400000"/>
          </a:ln>
        </p:spPr>
      </p:pic>
      <p:pic>
        <p:nvPicPr>
          <p:cNvPr id="77" name="image9.png"/>
          <p:cNvPicPr/>
          <p:nvPr/>
        </p:nvPicPr>
        <p:blipFill>
          <a:blip r:embed="rId3">
            <a:extLst/>
          </a:blip>
          <a:stretch>
            <a:fillRect/>
          </a:stretch>
        </p:blipFill>
        <p:spPr>
          <a:xfrm>
            <a:off x="152400" y="3343166"/>
            <a:ext cx="2589914" cy="3372068"/>
          </a:xfrm>
          <a:prstGeom prst="rect">
            <a:avLst/>
          </a:prstGeom>
          <a:ln w="12700">
            <a:miter lim="400000"/>
          </a:ln>
        </p:spPr>
      </p:pic>
      <p:pic>
        <p:nvPicPr>
          <p:cNvPr id="78" name="image10.png"/>
          <p:cNvPicPr/>
          <p:nvPr/>
        </p:nvPicPr>
        <p:blipFill>
          <a:blip r:embed="rId4">
            <a:extLst/>
          </a:blip>
          <a:stretch>
            <a:fillRect/>
          </a:stretch>
        </p:blipFill>
        <p:spPr>
          <a:xfrm>
            <a:off x="3239009" y="3289101"/>
            <a:ext cx="2672607" cy="3480198"/>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457200" y="274638"/>
            <a:ext cx="8229600" cy="1143000"/>
          </a:xfrm>
          <a:prstGeom prst="rect">
            <a:avLst/>
          </a:prstGeom>
          <a:solidFill>
            <a:srgbClr val="9BBB59"/>
          </a:solidFill>
          <a:ln w="38100">
            <a:solidFill>
              <a:srgbClr val="FFFFFF"/>
            </a:solidFill>
            <a:bevel/>
          </a:ln>
          <a:effectLst>
            <a:outerShdw blurRad="38100" dist="20000" dir="5400000" rotWithShape="0">
              <a:srgbClr val="000000">
                <a:alpha val="38000"/>
              </a:srgbClr>
            </a:outerShdw>
          </a:effectLst>
        </p:spPr>
        <p:txBody>
          <a:bodyPr lIns="0" tIns="0" rIns="0" bIns="0"/>
          <a:lstStyle>
            <a:lvl1pPr>
              <a:defRPr sz="1800">
                <a:solidFill>
                  <a:srgbClr val="FFFFFF"/>
                </a:solidFill>
              </a:defRPr>
            </a:lvl1pPr>
          </a:lstStyle>
          <a:p>
            <a:pPr lvl="0">
              <a:defRPr>
                <a:solidFill>
                  <a:srgbClr val="000000"/>
                </a:solidFill>
              </a:defRPr>
            </a:pPr>
            <a:r>
              <a:rPr>
                <a:solidFill>
                  <a:srgbClr val="FFFFFF"/>
                </a:solidFill>
              </a:rPr>
              <a:t>But it was only a few small nips!</a:t>
            </a:r>
          </a:p>
        </p:txBody>
      </p:sp>
      <p:sp>
        <p:nvSpPr>
          <p:cNvPr id="81" name="Shape 81"/>
          <p:cNvSpPr>
            <a:spLocks noGrp="1"/>
          </p:cNvSpPr>
          <p:nvPr>
            <p:ph type="body" idx="1"/>
          </p:nvPr>
        </p:nvSpPr>
        <p:spPr>
          <a:xfrm>
            <a:off x="4606264" y="1509188"/>
            <a:ext cx="4080536" cy="4616975"/>
          </a:xfrm>
          <a:prstGeom prst="rect">
            <a:avLst/>
          </a:prstGeom>
          <a:solidFill>
            <a:srgbClr val="B4CC83"/>
          </a:solidFill>
          <a:ln w="9525">
            <a:solidFill>
              <a:srgbClr val="7D60A0"/>
            </a:solidFill>
            <a:bevel/>
          </a:ln>
          <a:effectLst>
            <a:outerShdw blurRad="38100" dist="20000" dir="5400000" rotWithShape="0">
              <a:srgbClr val="000000">
                <a:alpha val="38000"/>
              </a:srgbClr>
            </a:outerShdw>
          </a:effectLst>
        </p:spPr>
        <p:txBody>
          <a:bodyPr lIns="0" tIns="0" rIns="0" bIns="0"/>
          <a:lstStyle/>
          <a:p>
            <a:pPr marL="219455" lvl="0" indent="-219455" defTabSz="585215">
              <a:spcBef>
                <a:spcPts val="400"/>
              </a:spcBef>
              <a:defRPr sz="1800"/>
            </a:pPr>
            <a:r>
              <a:rPr sz="1792">
                <a:solidFill>
                  <a:srgbClr val="FFFFFF"/>
                </a:solidFill>
              </a:rPr>
              <a:t>Frida found out that her husband Diego had been cheating on her with her sister.</a:t>
            </a:r>
          </a:p>
          <a:p>
            <a:pPr marL="219455" lvl="0" indent="-219455" defTabSz="585215">
              <a:spcBef>
                <a:spcPts val="400"/>
              </a:spcBef>
              <a:defRPr sz="1800"/>
            </a:pPr>
            <a:r>
              <a:rPr sz="1792">
                <a:solidFill>
                  <a:srgbClr val="FFFFFF"/>
                </a:solidFill>
              </a:rPr>
              <a:t>This destroyed Frida, this led to Frida not painting and their divorce.</a:t>
            </a:r>
          </a:p>
          <a:p>
            <a:pPr marL="219455" lvl="0" indent="-219455" defTabSz="585215">
              <a:spcBef>
                <a:spcPts val="400"/>
              </a:spcBef>
              <a:defRPr sz="1800"/>
            </a:pPr>
            <a:r>
              <a:rPr sz="1792">
                <a:solidFill>
                  <a:srgbClr val="FFFFFF"/>
                </a:solidFill>
              </a:rPr>
              <a:t>This painting was one of the first things Frida painted since Diego's betrayal </a:t>
            </a:r>
          </a:p>
          <a:p>
            <a:pPr marL="219455" lvl="0" indent="-219455" defTabSz="585215">
              <a:spcBef>
                <a:spcPts val="400"/>
              </a:spcBef>
              <a:defRPr sz="1800"/>
            </a:pPr>
            <a:r>
              <a:rPr sz="1792">
                <a:solidFill>
                  <a:srgbClr val="FFFFFF"/>
                </a:solidFill>
              </a:rPr>
              <a:t>This painting was inspired by a local murder. It's of a man who stabbed his girlfriend 20 times.</a:t>
            </a:r>
          </a:p>
          <a:p>
            <a:pPr marL="219455" lvl="0" indent="-219455" defTabSz="585215">
              <a:spcBef>
                <a:spcPts val="400"/>
              </a:spcBef>
              <a:defRPr sz="1800"/>
            </a:pPr>
            <a:r>
              <a:rPr sz="1792">
                <a:solidFill>
                  <a:srgbClr val="FFFFFF"/>
                </a:solidFill>
              </a:rPr>
              <a:t>This was Fridas way to show the way women were treated in Mexico, women were voiceless victims.</a:t>
            </a:r>
          </a:p>
          <a:p>
            <a:pPr marL="219455" lvl="0" indent="-219455" defTabSz="585215">
              <a:spcBef>
                <a:spcPts val="400"/>
              </a:spcBef>
              <a:defRPr sz="1800"/>
            </a:pPr>
            <a:r>
              <a:rPr sz="1792">
                <a:solidFill>
                  <a:srgbClr val="FFFFFF"/>
                </a:solidFill>
              </a:rPr>
              <a:t>This is also how Frida felt by Diego.</a:t>
            </a:r>
          </a:p>
        </p:txBody>
      </p:sp>
      <p:pic>
        <p:nvPicPr>
          <p:cNvPr id="82" name="image6.png"/>
          <p:cNvPicPr/>
          <p:nvPr/>
        </p:nvPicPr>
        <p:blipFill>
          <a:blip r:embed="rId2">
            <a:extLst/>
          </a:blip>
          <a:stretch>
            <a:fillRect/>
          </a:stretch>
        </p:blipFill>
        <p:spPr>
          <a:xfrm>
            <a:off x="337992" y="2176592"/>
            <a:ext cx="4210361" cy="3282167"/>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761</Words>
  <Application>Microsoft Office PowerPoint</Application>
  <PresentationFormat>On-screen Show (4:3)</PresentationFormat>
  <Paragraphs>61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vt:lpstr>
      <vt:lpstr>Frida Kahlo</vt:lpstr>
      <vt:lpstr>About Frida </vt:lpstr>
      <vt:lpstr>Frida’s Accident</vt:lpstr>
      <vt:lpstr>Fridas Early Paintings</vt:lpstr>
      <vt:lpstr>Diego and Frida</vt:lpstr>
      <vt:lpstr>Wedding Portrait 1931</vt:lpstr>
      <vt:lpstr> Henry Ford Hospital, 1932</vt:lpstr>
      <vt:lpstr>PowerPoint Presentation</vt:lpstr>
      <vt:lpstr>But it was only a few small nips!</vt:lpstr>
      <vt:lpstr>The Broken Column</vt:lpstr>
      <vt:lpstr>Video</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 Kahlo</dc:title>
  <dc:creator>Gale DellaRocco</dc:creator>
  <cp:lastModifiedBy>Gale DellaRocco</cp:lastModifiedBy>
  <cp:revision>1</cp:revision>
  <dcterms:modified xsi:type="dcterms:W3CDTF">2014-12-03T21:01:28Z</dcterms:modified>
</cp:coreProperties>
</file>